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364" r:id="rId2"/>
    <p:sldId id="365" r:id="rId3"/>
    <p:sldId id="315" r:id="rId4"/>
    <p:sldId id="318" r:id="rId5"/>
    <p:sldId id="319" r:id="rId6"/>
    <p:sldId id="320" r:id="rId7"/>
    <p:sldId id="321" r:id="rId8"/>
    <p:sldId id="322" r:id="rId9"/>
    <p:sldId id="323" r:id="rId10"/>
    <p:sldId id="324" r:id="rId11"/>
    <p:sldId id="325" r:id="rId12"/>
    <p:sldId id="326" r:id="rId13"/>
    <p:sldId id="327" r:id="rId14"/>
    <p:sldId id="328" r:id="rId15"/>
    <p:sldId id="329" r:id="rId16"/>
    <p:sldId id="354" r:id="rId17"/>
    <p:sldId id="330" r:id="rId18"/>
    <p:sldId id="331" r:id="rId19"/>
    <p:sldId id="332" r:id="rId20"/>
    <p:sldId id="333" r:id="rId21"/>
    <p:sldId id="334" r:id="rId22"/>
    <p:sldId id="366" r:id="rId23"/>
    <p:sldId id="335" r:id="rId24"/>
    <p:sldId id="336" r:id="rId25"/>
    <p:sldId id="337" r:id="rId26"/>
    <p:sldId id="338" r:id="rId27"/>
    <p:sldId id="376" r:id="rId28"/>
    <p:sldId id="371" r:id="rId29"/>
    <p:sldId id="340" r:id="rId30"/>
    <p:sldId id="341" r:id="rId31"/>
    <p:sldId id="342" r:id="rId32"/>
    <p:sldId id="369" r:id="rId33"/>
    <p:sldId id="372" r:id="rId34"/>
    <p:sldId id="373" r:id="rId35"/>
    <p:sldId id="375" r:id="rId36"/>
    <p:sldId id="363" r:id="rId37"/>
    <p:sldId id="360"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nsen, Vincent" initials="JV"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434" autoAdjust="0"/>
  </p:normalViewPr>
  <p:slideViewPr>
    <p:cSldViewPr snapToGrid="0" showGuides="1">
      <p:cViewPr varScale="1">
        <p:scale>
          <a:sx n="104" d="100"/>
          <a:sy n="104" d="100"/>
        </p:scale>
        <p:origin x="1860" y="10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79E8FD-A27D-4830-83E0-DB3ECF4773E7}" type="datetimeFigureOut">
              <a:rPr lang="en-GB" smtClean="0"/>
              <a:t>30/01/2024</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49064F-65A4-450E-B4DC-6FAB5FD9B3F5}" type="slidenum">
              <a:rPr lang="en-GB" smtClean="0"/>
              <a:t>‹#›</a:t>
            </a:fld>
            <a:endParaRPr lang="en-GB"/>
          </a:p>
        </p:txBody>
      </p:sp>
    </p:spTree>
    <p:extLst>
      <p:ext uri="{BB962C8B-B14F-4D97-AF65-F5344CB8AC3E}">
        <p14:creationId xmlns:p14="http://schemas.microsoft.com/office/powerpoint/2010/main" val="3509566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map above shows forest disturbances detected each year between 1986 and 2017 across some of the owl’s range in eastern Washington. Disturbances from timber harvesting are shown in gold; fires and their scars are red; and tree mortality from insects and disease are blue. Purple areas represent everything else that can affect forest cover, from storms to drought.</a:t>
            </a:r>
          </a:p>
          <a:p>
            <a:r>
              <a:rPr lang="en-GB" dirty="0"/>
              <a:t>The animation shows how such disturbances have affected the forests that spotted owls consider suitable for nesting or resting (roosting). </a:t>
            </a:r>
          </a:p>
          <a:p>
            <a:endParaRPr lang="en-GB" dirty="0"/>
          </a:p>
          <a:p>
            <a:r>
              <a:rPr lang="en-GB" dirty="0"/>
              <a:t>from</a:t>
            </a:r>
          </a:p>
          <a:p>
            <a:r>
              <a:rPr lang="en-GB" dirty="0"/>
              <a:t>https://earthobservatory.nasa.gov/images/146038/spotting-the-spotted-owl-30-years-of-forest-disturbance</a:t>
            </a:r>
          </a:p>
        </p:txBody>
      </p:sp>
      <p:sp>
        <p:nvSpPr>
          <p:cNvPr id="4" name="Slide Number Placeholder 3"/>
          <p:cNvSpPr>
            <a:spLocks noGrp="1"/>
          </p:cNvSpPr>
          <p:nvPr>
            <p:ph type="sldNum" sz="quarter" idx="10"/>
          </p:nvPr>
        </p:nvSpPr>
        <p:spPr/>
        <p:txBody>
          <a:bodyPr/>
          <a:lstStyle/>
          <a:p>
            <a:fld id="{0B49064F-65A4-450E-B4DC-6FAB5FD9B3F5}" type="slidenum">
              <a:rPr lang="en-GB" smtClean="0"/>
              <a:t>22</a:t>
            </a:fld>
            <a:endParaRPr lang="en-GB"/>
          </a:p>
        </p:txBody>
      </p:sp>
    </p:spTree>
    <p:extLst>
      <p:ext uri="{BB962C8B-B14F-4D97-AF65-F5344CB8AC3E}">
        <p14:creationId xmlns:p14="http://schemas.microsoft.com/office/powerpoint/2010/main" val="3442492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B49064F-65A4-450E-B4DC-6FAB5FD9B3F5}" type="slidenum">
              <a:rPr lang="en-GB" smtClean="0"/>
              <a:t>27</a:t>
            </a:fld>
            <a:endParaRPr lang="en-GB"/>
          </a:p>
        </p:txBody>
      </p:sp>
    </p:spTree>
    <p:extLst>
      <p:ext uri="{BB962C8B-B14F-4D97-AF65-F5344CB8AC3E}">
        <p14:creationId xmlns:p14="http://schemas.microsoft.com/office/powerpoint/2010/main" val="977148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GB" altLang="en-US"/>
              <a:t>studied in the summer of 1991 on the Åland islands. A total of 1737 butterflies were marked, of which 741 were recaptured later. Most butterflies were recaptured on the same meadow, but 46 individuals migrated to a nearby patch. </a:t>
            </a:r>
          </a:p>
          <a:p>
            <a:endParaRPr lang="en-GB" altLang="en-US"/>
          </a:p>
        </p:txBody>
      </p:sp>
    </p:spTree>
    <p:extLst>
      <p:ext uri="{BB962C8B-B14F-4D97-AF65-F5344CB8AC3E}">
        <p14:creationId xmlns:p14="http://schemas.microsoft.com/office/powerpoint/2010/main" val="1680599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334E4DE-3565-4E5C-9EEC-C02340A75506}" type="datetimeFigureOut">
              <a:rPr lang="en-GB" smtClean="0"/>
              <a:t>30/01/2024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5E79774-98EB-48E0-9F5A-B288DC94EE08}" type="slidenum">
              <a:rPr lang="en-GB" smtClean="0"/>
              <a:t>‹#›</a:t>
            </a:fld>
            <a:endParaRPr lang="en-GB"/>
          </a:p>
        </p:txBody>
      </p:sp>
    </p:spTree>
    <p:extLst>
      <p:ext uri="{BB962C8B-B14F-4D97-AF65-F5344CB8AC3E}">
        <p14:creationId xmlns:p14="http://schemas.microsoft.com/office/powerpoint/2010/main" val="143852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34E4DE-3565-4E5C-9EEC-C02340A75506}" type="datetimeFigureOut">
              <a:rPr lang="en-GB" smtClean="0"/>
              <a:t>30/01/2024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5E79774-98EB-48E0-9F5A-B288DC94EE08}" type="slidenum">
              <a:rPr lang="en-GB" smtClean="0"/>
              <a:t>‹#›</a:t>
            </a:fld>
            <a:endParaRPr lang="en-GB"/>
          </a:p>
        </p:txBody>
      </p:sp>
    </p:spTree>
    <p:extLst>
      <p:ext uri="{BB962C8B-B14F-4D97-AF65-F5344CB8AC3E}">
        <p14:creationId xmlns:p14="http://schemas.microsoft.com/office/powerpoint/2010/main" val="4290983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34E4DE-3565-4E5C-9EEC-C02340A75506}" type="datetimeFigureOut">
              <a:rPr lang="en-GB" smtClean="0"/>
              <a:t>30/01/2024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5E79774-98EB-48E0-9F5A-B288DC94EE08}" type="slidenum">
              <a:rPr lang="en-GB" smtClean="0"/>
              <a:t>‹#›</a:t>
            </a:fld>
            <a:endParaRPr lang="en-GB"/>
          </a:p>
        </p:txBody>
      </p:sp>
    </p:spTree>
    <p:extLst>
      <p:ext uri="{BB962C8B-B14F-4D97-AF65-F5344CB8AC3E}">
        <p14:creationId xmlns:p14="http://schemas.microsoft.com/office/powerpoint/2010/main" val="10587131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10"/>
          </p:nvPr>
        </p:nvSpPr>
        <p:spPr/>
        <p:txBody>
          <a:bodyPr/>
          <a:lstStyle>
            <a:lvl1pPr>
              <a:defRPr/>
            </a:lvl1pPr>
          </a:lstStyle>
          <a:p>
            <a:pPr>
              <a:defRPr/>
            </a:pPr>
            <a:endParaRPr lang="en-GB"/>
          </a:p>
        </p:txBody>
      </p:sp>
      <p:sp>
        <p:nvSpPr>
          <p:cNvPr id="7" name="Footer Placeholder 4"/>
          <p:cNvSpPr>
            <a:spLocks noGrp="1"/>
          </p:cNvSpPr>
          <p:nvPr>
            <p:ph type="ftr" sz="quarter" idx="11"/>
          </p:nvPr>
        </p:nvSpPr>
        <p:spPr/>
        <p:txBody>
          <a:bodyPr/>
          <a:lstStyle>
            <a:lvl1pPr>
              <a:defRPr/>
            </a:lvl1pPr>
          </a:lstStyle>
          <a:p>
            <a:pPr>
              <a:defRPr/>
            </a:pPr>
            <a:endParaRPr lang="en-GB"/>
          </a:p>
        </p:txBody>
      </p:sp>
      <p:sp>
        <p:nvSpPr>
          <p:cNvPr id="8" name="Slide Number Placeholder 5"/>
          <p:cNvSpPr>
            <a:spLocks noGrp="1"/>
          </p:cNvSpPr>
          <p:nvPr>
            <p:ph type="sldNum" sz="quarter" idx="12"/>
          </p:nvPr>
        </p:nvSpPr>
        <p:spPr/>
        <p:txBody>
          <a:bodyPr/>
          <a:lstStyle>
            <a:lvl1pPr>
              <a:defRPr/>
            </a:lvl1pPr>
          </a:lstStyle>
          <a:p>
            <a:pPr>
              <a:defRPr/>
            </a:pPr>
            <a:fld id="{8FFE32DA-7E96-43C1-9166-F67BC96F0586}" type="slidenum">
              <a:rPr lang="en-GB" altLang="en-US"/>
              <a:pPr>
                <a:defRPr/>
              </a:pPr>
              <a:t>‹#›</a:t>
            </a:fld>
            <a:endParaRPr lang="en-GB" altLang="en-US"/>
          </a:p>
        </p:txBody>
      </p:sp>
    </p:spTree>
    <p:extLst>
      <p:ext uri="{BB962C8B-B14F-4D97-AF65-F5344CB8AC3E}">
        <p14:creationId xmlns:p14="http://schemas.microsoft.com/office/powerpoint/2010/main" val="41775396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pPr>
              <a:defRPr/>
            </a:pPr>
            <a:endParaRPr lang="en-GB" altLang="en-US"/>
          </a:p>
        </p:txBody>
      </p:sp>
      <p:sp>
        <p:nvSpPr>
          <p:cNvPr id="5" name="Footer Placeholder 4"/>
          <p:cNvSpPr>
            <a:spLocks noGrp="1"/>
          </p:cNvSpPr>
          <p:nvPr>
            <p:ph type="ftr" sz="quarter" idx="11"/>
          </p:nvPr>
        </p:nvSpPr>
        <p:spPr/>
        <p:txBody>
          <a:bodyPr/>
          <a:lstStyle>
            <a:lvl1pPr>
              <a:defRPr/>
            </a:lvl1pPr>
          </a:lstStyle>
          <a:p>
            <a:pPr>
              <a:defRPr/>
            </a:pPr>
            <a:endParaRPr lang="en-GB" altLang="en-US"/>
          </a:p>
        </p:txBody>
      </p:sp>
      <p:sp>
        <p:nvSpPr>
          <p:cNvPr id="6" name="Slide Number Placeholder 5"/>
          <p:cNvSpPr>
            <a:spLocks noGrp="1"/>
          </p:cNvSpPr>
          <p:nvPr>
            <p:ph type="sldNum" sz="quarter" idx="12"/>
          </p:nvPr>
        </p:nvSpPr>
        <p:spPr/>
        <p:txBody>
          <a:bodyPr/>
          <a:lstStyle>
            <a:lvl1pPr>
              <a:defRPr/>
            </a:lvl1pPr>
          </a:lstStyle>
          <a:p>
            <a:pPr>
              <a:defRPr/>
            </a:pPr>
            <a:fld id="{B018D0C6-7F72-46A5-9506-309EF7B6C306}" type="slidenum">
              <a:rPr lang="en-GB" altLang="en-US"/>
              <a:pPr>
                <a:defRPr/>
              </a:pPr>
              <a:t>‹#›</a:t>
            </a:fld>
            <a:endParaRPr lang="en-GB" altLang="en-US"/>
          </a:p>
        </p:txBody>
      </p:sp>
    </p:spTree>
    <p:extLst>
      <p:ext uri="{BB962C8B-B14F-4D97-AF65-F5344CB8AC3E}">
        <p14:creationId xmlns:p14="http://schemas.microsoft.com/office/powerpoint/2010/main" val="2880415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34E4DE-3565-4E5C-9EEC-C02340A75506}" type="datetimeFigureOut">
              <a:rPr lang="en-GB" smtClean="0"/>
              <a:t>30/01/2024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5E79774-98EB-48E0-9F5A-B288DC94EE08}" type="slidenum">
              <a:rPr lang="en-GB" smtClean="0"/>
              <a:t>‹#›</a:t>
            </a:fld>
            <a:endParaRPr lang="en-GB"/>
          </a:p>
        </p:txBody>
      </p:sp>
    </p:spTree>
    <p:extLst>
      <p:ext uri="{BB962C8B-B14F-4D97-AF65-F5344CB8AC3E}">
        <p14:creationId xmlns:p14="http://schemas.microsoft.com/office/powerpoint/2010/main" val="2038300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34E4DE-3565-4E5C-9EEC-C02340A75506}" type="datetimeFigureOut">
              <a:rPr lang="en-GB" smtClean="0"/>
              <a:t>30/01/2024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5E79774-98EB-48E0-9F5A-B288DC94EE08}" type="slidenum">
              <a:rPr lang="en-GB" smtClean="0"/>
              <a:t>‹#›</a:t>
            </a:fld>
            <a:endParaRPr lang="en-GB"/>
          </a:p>
        </p:txBody>
      </p:sp>
    </p:spTree>
    <p:extLst>
      <p:ext uri="{BB962C8B-B14F-4D97-AF65-F5344CB8AC3E}">
        <p14:creationId xmlns:p14="http://schemas.microsoft.com/office/powerpoint/2010/main" val="1957726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334E4DE-3565-4E5C-9EEC-C02340A75506}" type="datetimeFigureOut">
              <a:rPr lang="en-GB" smtClean="0"/>
              <a:t>30/01/2024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5E79774-98EB-48E0-9F5A-B288DC94EE08}" type="slidenum">
              <a:rPr lang="en-GB" smtClean="0"/>
              <a:t>‹#›</a:t>
            </a:fld>
            <a:endParaRPr lang="en-GB"/>
          </a:p>
        </p:txBody>
      </p:sp>
    </p:spTree>
    <p:extLst>
      <p:ext uri="{BB962C8B-B14F-4D97-AF65-F5344CB8AC3E}">
        <p14:creationId xmlns:p14="http://schemas.microsoft.com/office/powerpoint/2010/main" val="3998797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334E4DE-3565-4E5C-9EEC-C02340A75506}" type="datetimeFigureOut">
              <a:rPr lang="en-GB" smtClean="0"/>
              <a:t>30/01/2024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5E79774-98EB-48E0-9F5A-B288DC94EE08}" type="slidenum">
              <a:rPr lang="en-GB" smtClean="0"/>
              <a:t>‹#›</a:t>
            </a:fld>
            <a:endParaRPr lang="en-GB"/>
          </a:p>
        </p:txBody>
      </p:sp>
    </p:spTree>
    <p:extLst>
      <p:ext uri="{BB962C8B-B14F-4D97-AF65-F5344CB8AC3E}">
        <p14:creationId xmlns:p14="http://schemas.microsoft.com/office/powerpoint/2010/main" val="1223449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334E4DE-3565-4E5C-9EEC-C02340A75506}" type="datetimeFigureOut">
              <a:rPr lang="en-GB" smtClean="0"/>
              <a:t>30/01/2024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5E79774-98EB-48E0-9F5A-B288DC94EE08}" type="slidenum">
              <a:rPr lang="en-GB" smtClean="0"/>
              <a:t>‹#›</a:t>
            </a:fld>
            <a:endParaRPr lang="en-GB"/>
          </a:p>
        </p:txBody>
      </p:sp>
    </p:spTree>
    <p:extLst>
      <p:ext uri="{BB962C8B-B14F-4D97-AF65-F5344CB8AC3E}">
        <p14:creationId xmlns:p14="http://schemas.microsoft.com/office/powerpoint/2010/main" val="447784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34E4DE-3565-4E5C-9EEC-C02340A75506}" type="datetimeFigureOut">
              <a:rPr lang="en-GB" smtClean="0"/>
              <a:t>30/01/2024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5E79774-98EB-48E0-9F5A-B288DC94EE08}" type="slidenum">
              <a:rPr lang="en-GB" smtClean="0"/>
              <a:t>‹#›</a:t>
            </a:fld>
            <a:endParaRPr lang="en-GB"/>
          </a:p>
        </p:txBody>
      </p:sp>
    </p:spTree>
    <p:extLst>
      <p:ext uri="{BB962C8B-B14F-4D97-AF65-F5344CB8AC3E}">
        <p14:creationId xmlns:p14="http://schemas.microsoft.com/office/powerpoint/2010/main" val="2711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34E4DE-3565-4E5C-9EEC-C02340A75506}" type="datetimeFigureOut">
              <a:rPr lang="en-GB" smtClean="0"/>
              <a:t>30/01/2024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5E79774-98EB-48E0-9F5A-B288DC94EE08}" type="slidenum">
              <a:rPr lang="en-GB" smtClean="0"/>
              <a:t>‹#›</a:t>
            </a:fld>
            <a:endParaRPr lang="en-GB"/>
          </a:p>
        </p:txBody>
      </p:sp>
    </p:spTree>
    <p:extLst>
      <p:ext uri="{BB962C8B-B14F-4D97-AF65-F5344CB8AC3E}">
        <p14:creationId xmlns:p14="http://schemas.microsoft.com/office/powerpoint/2010/main" val="1469973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34E4DE-3565-4E5C-9EEC-C02340A75506}" type="datetimeFigureOut">
              <a:rPr lang="en-GB" smtClean="0"/>
              <a:t>30/01/2024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5E79774-98EB-48E0-9F5A-B288DC94EE08}" type="slidenum">
              <a:rPr lang="en-GB" smtClean="0"/>
              <a:t>‹#›</a:t>
            </a:fld>
            <a:endParaRPr lang="en-GB"/>
          </a:p>
        </p:txBody>
      </p:sp>
    </p:spTree>
    <p:extLst>
      <p:ext uri="{BB962C8B-B14F-4D97-AF65-F5344CB8AC3E}">
        <p14:creationId xmlns:p14="http://schemas.microsoft.com/office/powerpoint/2010/main" val="1932572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34E4DE-3565-4E5C-9EEC-C02340A75506}" type="datetimeFigureOut">
              <a:rPr lang="en-GB" smtClean="0"/>
              <a:t>30/01/2024</a:t>
            </a:fld>
            <a:endParaRPr lang="en-GB"/>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E79774-98EB-48E0-9F5A-B288DC94EE08}" type="slidenum">
              <a:rPr lang="en-GB" smtClean="0"/>
              <a:t>‹#›</a:t>
            </a:fld>
            <a:endParaRPr lang="en-GB"/>
          </a:p>
        </p:txBody>
      </p:sp>
    </p:spTree>
    <p:extLst>
      <p:ext uri="{BB962C8B-B14F-4D97-AF65-F5344CB8AC3E}">
        <p14:creationId xmlns:p14="http://schemas.microsoft.com/office/powerpoint/2010/main" val="4824309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3.wmf"/><Relationship Id="rId1" Type="http://schemas.openxmlformats.org/officeDocument/2006/relationships/slideLayout" Target="../slideLayouts/slideLayout2.xml"/><Relationship Id="rId4" Type="http://schemas.openxmlformats.org/officeDocument/2006/relationships/image" Target="../media/image4.wmf"/></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image" Target="../media/image5.wmf"/><Relationship Id="rId7" Type="http://schemas.openxmlformats.org/officeDocument/2006/relationships/image" Target="../media/image6.wmf"/><Relationship Id="rId2" Type="http://schemas.openxmlformats.org/officeDocument/2006/relationships/oleObject" Target="../embeddings/oleObject3.bin"/><Relationship Id="rId1" Type="http://schemas.openxmlformats.org/officeDocument/2006/relationships/slideLayout" Target="../slideLayouts/slideLayout12.xml"/><Relationship Id="rId6" Type="http://schemas.openxmlformats.org/officeDocument/2006/relationships/oleObject" Target="../embeddings/oleObject5.bin"/><Relationship Id="rId5" Type="http://schemas.openxmlformats.org/officeDocument/2006/relationships/image" Target="../media/image2.wmf"/><Relationship Id="rId4" Type="http://schemas.openxmlformats.org/officeDocument/2006/relationships/oleObject" Target="../embeddings/oleObject4.bin"/><Relationship Id="rId9" Type="http://schemas.openxmlformats.org/officeDocument/2006/relationships/image" Target="../media/image7.wmf"/></Relationships>
</file>

<file path=ppt/slides/_rels/slide12.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oleObject" Target="../embeddings/oleObject7.bin"/><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xml"/><Relationship Id="rId1" Type="http://schemas.openxmlformats.org/officeDocument/2006/relationships/tags" Target="../tags/tag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685800" y="2286000"/>
            <a:ext cx="7772400" cy="1143000"/>
          </a:xfrm>
        </p:spPr>
        <p:txBody>
          <a:bodyPr>
            <a:normAutofit fontScale="90000"/>
          </a:bodyPr>
          <a:lstStyle/>
          <a:p>
            <a:pPr algn="ctr" eaLnBrk="1" hangingPunct="1">
              <a:defRPr/>
            </a:pPr>
            <a:r>
              <a:rPr lang="en-US" sz="3100" dirty="0">
                <a:latin typeface="+mn-lt"/>
              </a:rPr>
              <a:t>2023-24</a:t>
            </a:r>
            <a:br>
              <a:rPr lang="en-US" sz="3100" dirty="0"/>
            </a:br>
            <a:r>
              <a:rPr lang="en-US" sz="3100" dirty="0"/>
              <a:t>1-3 Single species models, stability, metapopulations </a:t>
            </a:r>
            <a:br>
              <a:rPr lang="en-US" sz="4000" dirty="0"/>
            </a:br>
            <a:r>
              <a:rPr lang="en-US" sz="4000" dirty="0" err="1"/>
              <a:t>Metapopulations</a:t>
            </a:r>
            <a:br>
              <a:rPr lang="en-GB" sz="2200" dirty="0">
                <a:latin typeface="Times New Roman" pitchFamily="18" charset="0"/>
              </a:rPr>
            </a:br>
            <a:br>
              <a:rPr lang="en-GB" sz="4300" dirty="0">
                <a:cs typeface="Arial" charset="0"/>
              </a:rPr>
            </a:br>
            <a:endParaRPr lang="en-GB" sz="4300" dirty="0">
              <a:cs typeface="Arial" charset="0"/>
            </a:endParaRPr>
          </a:p>
        </p:txBody>
      </p:sp>
      <p:sp>
        <p:nvSpPr>
          <p:cNvPr id="8196" name="Text Box 3"/>
          <p:cNvSpPr txBox="1">
            <a:spLocks noChangeArrowheads="1"/>
          </p:cNvSpPr>
          <p:nvPr/>
        </p:nvSpPr>
        <p:spPr bwMode="auto">
          <a:xfrm>
            <a:off x="1524000" y="3648075"/>
            <a:ext cx="624840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2400">
                <a:latin typeface="Arial" panose="020B0604020202020204" pitchFamily="34" charset="0"/>
              </a:rPr>
              <a:t>Vincent Jansen</a:t>
            </a:r>
          </a:p>
          <a:p>
            <a:pPr algn="ctr" eaLnBrk="1" hangingPunct="1">
              <a:spcBef>
                <a:spcPct val="50000"/>
              </a:spcBef>
              <a:buFontTx/>
              <a:buNone/>
            </a:pPr>
            <a:r>
              <a:rPr lang="en-GB" altLang="en-US" sz="2400">
                <a:latin typeface="Arial" panose="020B0604020202020204" pitchFamily="34" charset="0"/>
              </a:rPr>
              <a:t>vincent.jansen@rhul.ac.uk</a:t>
            </a:r>
          </a:p>
        </p:txBody>
      </p:sp>
      <p:pic>
        <p:nvPicPr>
          <p:cNvPr id="8197" name="Picture 6" descr="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48488" y="260350"/>
            <a:ext cx="2016125"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45734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p:cNvSpPr>
          <p:nvPr>
            <p:ph type="title"/>
          </p:nvPr>
        </p:nvSpPr>
        <p:spPr/>
        <p:txBody>
          <a:bodyPr/>
          <a:lstStyle/>
          <a:p>
            <a:pPr eaLnBrk="1" hangingPunct="1"/>
            <a:r>
              <a:rPr lang="en-GB" altLang="en-US"/>
              <a:t>Metapopulation Theory</a:t>
            </a:r>
          </a:p>
        </p:txBody>
      </p:sp>
      <p:pic>
        <p:nvPicPr>
          <p:cNvPr id="7577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598613"/>
            <a:ext cx="6629400" cy="413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0" name="Text Box 4"/>
          <p:cNvSpPr txBox="1">
            <a:spLocks noChangeArrowheads="1"/>
          </p:cNvSpPr>
          <p:nvPr/>
        </p:nvSpPr>
        <p:spPr bwMode="auto">
          <a:xfrm>
            <a:off x="1447800" y="6248400"/>
            <a:ext cx="6858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800" dirty="0">
                <a:latin typeface="+mn-lt"/>
              </a:rPr>
              <a:t>Solution to the </a:t>
            </a:r>
            <a:r>
              <a:rPr lang="en-GB" altLang="en-US" sz="2800" dirty="0" err="1">
                <a:latin typeface="+mn-lt"/>
              </a:rPr>
              <a:t>Levins</a:t>
            </a:r>
            <a:r>
              <a:rPr lang="en-GB" altLang="en-US" sz="2800" dirty="0">
                <a:latin typeface="+mn-lt"/>
              </a:rPr>
              <a:t>’ model</a:t>
            </a:r>
          </a:p>
        </p:txBody>
      </p:sp>
      <p:graphicFrame>
        <p:nvGraphicFramePr>
          <p:cNvPr id="75781" name="Object 1"/>
          <p:cNvGraphicFramePr>
            <a:graphicFrameLocks noChangeAspect="1"/>
          </p:cNvGraphicFramePr>
          <p:nvPr/>
        </p:nvGraphicFramePr>
        <p:xfrm>
          <a:off x="911225" y="3463925"/>
          <a:ext cx="708025" cy="757238"/>
        </p:xfrm>
        <a:graphic>
          <a:graphicData uri="http://schemas.openxmlformats.org/presentationml/2006/ole">
            <mc:AlternateContent xmlns:mc="http://schemas.openxmlformats.org/markup-compatibility/2006">
              <mc:Choice xmlns:v="urn:schemas-microsoft-com:vml" Requires="v">
                <p:oleObj name="Equation" r:id="rId3" imgW="368140" imgH="393529" progId="Equation.3">
                  <p:embed/>
                </p:oleObj>
              </mc:Choice>
              <mc:Fallback>
                <p:oleObj name="Equation" r:id="rId3" imgW="368140" imgH="39352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225" y="3463925"/>
                        <a:ext cx="708025" cy="7572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40060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3"/>
          <p:cNvSpPr>
            <a:spLocks noGrp="1"/>
          </p:cNvSpPr>
          <p:nvPr>
            <p:ph type="title"/>
          </p:nvPr>
        </p:nvSpPr>
        <p:spPr/>
        <p:txBody>
          <a:bodyPr/>
          <a:lstStyle/>
          <a:p>
            <a:pPr eaLnBrk="1" hangingPunct="1"/>
            <a:r>
              <a:rPr lang="en-GB" altLang="en-US"/>
              <a:t>Metapopulation Theory</a:t>
            </a:r>
          </a:p>
        </p:txBody>
      </p:sp>
      <p:sp>
        <p:nvSpPr>
          <p:cNvPr id="76803" name="Rectangle 4"/>
          <p:cNvSpPr>
            <a:spLocks noGrp="1"/>
          </p:cNvSpPr>
          <p:nvPr>
            <p:ph type="body" sz="half" idx="1"/>
          </p:nvPr>
        </p:nvSpPr>
        <p:spPr>
          <a:xfrm>
            <a:off x="457200" y="1600200"/>
            <a:ext cx="7643813" cy="4525963"/>
          </a:xfrm>
        </p:spPr>
        <p:txBody>
          <a:bodyPr/>
          <a:lstStyle/>
          <a:p>
            <a:pPr eaLnBrk="1" hangingPunct="1"/>
            <a:r>
              <a:rPr lang="en-GB" altLang="en-US" sz="2800" dirty="0"/>
              <a:t>This is the same as the logistic growth model </a:t>
            </a:r>
          </a:p>
          <a:p>
            <a:pPr eaLnBrk="1" hangingPunct="1"/>
            <a:endParaRPr lang="en-GB" altLang="en-US" sz="2800" dirty="0"/>
          </a:p>
          <a:p>
            <a:pPr eaLnBrk="1" hangingPunct="1"/>
            <a:endParaRPr lang="en-GB" altLang="en-US" sz="2800" dirty="0"/>
          </a:p>
          <a:p>
            <a:pPr eaLnBrk="1" hangingPunct="1"/>
            <a:endParaRPr lang="en-GB" altLang="en-US" sz="2800" dirty="0"/>
          </a:p>
          <a:p>
            <a:pPr eaLnBrk="1" hangingPunct="1"/>
            <a:endParaRPr lang="en-GB" altLang="en-US" sz="2800" dirty="0"/>
          </a:p>
          <a:p>
            <a:pPr eaLnBrk="1" hangingPunct="1"/>
            <a:endParaRPr lang="en-GB" altLang="en-US" sz="2800" dirty="0"/>
          </a:p>
        </p:txBody>
      </p:sp>
      <p:graphicFrame>
        <p:nvGraphicFramePr>
          <p:cNvPr id="142343" name="Object 7"/>
          <p:cNvGraphicFramePr>
            <a:graphicFrameLocks noGrp="1" noChangeAspect="1"/>
          </p:cNvGraphicFramePr>
          <p:nvPr>
            <p:ph sz="quarter" idx="2"/>
          </p:nvPr>
        </p:nvGraphicFramePr>
        <p:xfrm>
          <a:off x="2051050" y="4076700"/>
          <a:ext cx="3916363" cy="1250950"/>
        </p:xfrm>
        <a:graphic>
          <a:graphicData uri="http://schemas.openxmlformats.org/presentationml/2006/ole">
            <mc:AlternateContent xmlns:mc="http://schemas.openxmlformats.org/markup-compatibility/2006">
              <mc:Choice xmlns:v="urn:schemas-microsoft-com:vml" Requires="v">
                <p:oleObj name="Equation" r:id="rId2" imgW="1231366" imgH="393529" progId="Equation.3">
                  <p:embed/>
                </p:oleObj>
              </mc:Choice>
              <mc:Fallback>
                <p:oleObj name="Equation" r:id="rId2" imgW="1231366" imgH="393529"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050" y="4076700"/>
                        <a:ext cx="3916363" cy="1250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805" name="Object 13"/>
          <p:cNvGraphicFramePr>
            <a:graphicFrameLocks noChangeAspect="1"/>
          </p:cNvGraphicFramePr>
          <p:nvPr/>
        </p:nvGraphicFramePr>
        <p:xfrm>
          <a:off x="2124075" y="2636838"/>
          <a:ext cx="4157663" cy="1314450"/>
        </p:xfrm>
        <a:graphic>
          <a:graphicData uri="http://schemas.openxmlformats.org/presentationml/2006/ole">
            <mc:AlternateContent xmlns:mc="http://schemas.openxmlformats.org/markup-compatibility/2006">
              <mc:Choice xmlns:v="urn:schemas-microsoft-com:vml" Requires="v">
                <p:oleObj name="Equation" r:id="rId4" imgW="1244600" imgH="393700" progId="Equation.3">
                  <p:embed/>
                </p:oleObj>
              </mc:Choice>
              <mc:Fallback>
                <p:oleObj name="Equation" r:id="rId4" imgW="1244600" imgH="3937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4075" y="2636838"/>
                        <a:ext cx="4157663" cy="1314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16"/>
          <p:cNvGrpSpPr>
            <a:grpSpLocks/>
          </p:cNvGrpSpPr>
          <p:nvPr/>
        </p:nvGrpSpPr>
        <p:grpSpPr bwMode="auto">
          <a:xfrm>
            <a:off x="2051050" y="5516563"/>
            <a:ext cx="6169025" cy="1341437"/>
            <a:chOff x="1292" y="3475"/>
            <a:chExt cx="3886" cy="845"/>
          </a:xfrm>
        </p:grpSpPr>
        <p:graphicFrame>
          <p:nvGraphicFramePr>
            <p:cNvPr id="76807" name="Object 11"/>
            <p:cNvGraphicFramePr>
              <a:graphicFrameLocks noChangeAspect="1"/>
            </p:cNvGraphicFramePr>
            <p:nvPr/>
          </p:nvGraphicFramePr>
          <p:xfrm>
            <a:off x="1292" y="3475"/>
            <a:ext cx="2020" cy="803"/>
          </p:xfrm>
          <a:graphic>
            <a:graphicData uri="http://schemas.openxmlformats.org/presentationml/2006/ole">
              <mc:AlternateContent xmlns:mc="http://schemas.openxmlformats.org/markup-compatibility/2006">
                <mc:Choice xmlns:v="urn:schemas-microsoft-com:vml" Requires="v">
                  <p:oleObj name="Equation" r:id="rId6" imgW="990170" imgH="393529" progId="Equation.3">
                    <p:embed/>
                  </p:oleObj>
                </mc:Choice>
                <mc:Fallback>
                  <p:oleObj name="Equation" r:id="rId6" imgW="990170" imgH="393529"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2" y="3475"/>
                          <a:ext cx="2020" cy="8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808" name="Object 14"/>
            <p:cNvGraphicFramePr>
              <a:graphicFrameLocks noChangeAspect="1"/>
            </p:cNvGraphicFramePr>
            <p:nvPr/>
          </p:nvGraphicFramePr>
          <p:xfrm>
            <a:off x="3961" y="3517"/>
            <a:ext cx="1217" cy="803"/>
          </p:xfrm>
          <a:graphic>
            <a:graphicData uri="http://schemas.openxmlformats.org/presentationml/2006/ole">
              <mc:AlternateContent xmlns:mc="http://schemas.openxmlformats.org/markup-compatibility/2006">
                <mc:Choice xmlns:v="urn:schemas-microsoft-com:vml" Requires="v">
                  <p:oleObj name="Equation" r:id="rId8" imgW="596641" imgH="393529" progId="Equation.3">
                    <p:embed/>
                  </p:oleObj>
                </mc:Choice>
                <mc:Fallback>
                  <p:oleObj name="Equation" r:id="rId8" imgW="596641" imgH="393529"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61" y="3517"/>
                          <a:ext cx="1217" cy="8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6809" name="Text Box 15"/>
            <p:cNvSpPr txBox="1">
              <a:spLocks noChangeArrowheads="1"/>
            </p:cNvSpPr>
            <p:nvPr/>
          </p:nvSpPr>
          <p:spPr bwMode="auto">
            <a:xfrm>
              <a:off x="3470" y="3748"/>
              <a:ext cx="49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Arial" panose="020B0604020202020204" pitchFamily="34" charset="0"/>
                </a:rPr>
                <a:t>with</a:t>
              </a:r>
              <a:r>
                <a:rPr lang="en-GB" altLang="en-US" sz="2400">
                  <a:latin typeface="Times New Roman" panose="02020603050405020304" pitchFamily="18" charset="0"/>
                </a:rPr>
                <a:t> </a:t>
              </a:r>
              <a:endParaRPr lang="en-US" altLang="en-US" sz="2400">
                <a:latin typeface="Times New Roman" panose="02020603050405020304" pitchFamily="18" charset="0"/>
              </a:endParaRPr>
            </a:p>
          </p:txBody>
        </p:sp>
      </p:grpSp>
    </p:spTree>
    <p:extLst>
      <p:ext uri="{BB962C8B-B14F-4D97-AF65-F5344CB8AC3E}">
        <p14:creationId xmlns:p14="http://schemas.microsoft.com/office/powerpoint/2010/main" val="31108465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234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p:cNvSpPr>
          <p:nvPr>
            <p:ph type="title"/>
          </p:nvPr>
        </p:nvSpPr>
        <p:spPr/>
        <p:txBody>
          <a:bodyPr/>
          <a:lstStyle/>
          <a:p>
            <a:pPr eaLnBrk="1" hangingPunct="1"/>
            <a:r>
              <a:rPr lang="en-GB" altLang="en-US"/>
              <a:t>Metapopulation Theory</a:t>
            </a:r>
          </a:p>
        </p:txBody>
      </p:sp>
      <p:sp>
        <p:nvSpPr>
          <p:cNvPr id="77827" name="Rectangle 3"/>
          <p:cNvSpPr>
            <a:spLocks noGrp="1"/>
          </p:cNvSpPr>
          <p:nvPr>
            <p:ph type="body" idx="1"/>
          </p:nvPr>
        </p:nvSpPr>
        <p:spPr/>
        <p:txBody>
          <a:bodyPr/>
          <a:lstStyle/>
          <a:p>
            <a:pPr eaLnBrk="1" hangingPunct="1"/>
            <a:r>
              <a:rPr lang="en-GB" altLang="en-US" dirty="0"/>
              <a:t>At the stable equilibrium </a:t>
            </a:r>
            <a:r>
              <a:rPr lang="en-GB" altLang="en-US" i="1" dirty="0"/>
              <a:t>p=1-e/m</a:t>
            </a:r>
          </a:p>
          <a:p>
            <a:pPr eaLnBrk="1" hangingPunct="1"/>
            <a:endParaRPr lang="en-GB" altLang="en-US" i="1" dirty="0"/>
          </a:p>
          <a:p>
            <a:pPr eaLnBrk="1" hangingPunct="1"/>
            <a:endParaRPr lang="en-GB" altLang="en-US" dirty="0"/>
          </a:p>
          <a:p>
            <a:pPr eaLnBrk="1" hangingPunct="1"/>
            <a:endParaRPr lang="en-GB" altLang="en-US" dirty="0"/>
          </a:p>
          <a:p>
            <a:pPr eaLnBrk="1" hangingPunct="1"/>
            <a:endParaRPr lang="en-GB" altLang="en-US" dirty="0"/>
          </a:p>
        </p:txBody>
      </p:sp>
      <p:pic>
        <p:nvPicPr>
          <p:cNvPr id="778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483660"/>
            <a:ext cx="5105400" cy="314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207008" y="2368296"/>
            <a:ext cx="1453896" cy="369332"/>
          </a:xfrm>
          <a:prstGeom prst="rect">
            <a:avLst/>
          </a:prstGeom>
          <a:solidFill>
            <a:schemeClr val="bg1"/>
          </a:solidFill>
        </p:spPr>
        <p:txBody>
          <a:bodyPr wrap="square" rtlCol="0">
            <a:spAutoFit/>
          </a:bodyPr>
          <a:lstStyle/>
          <a:p>
            <a:r>
              <a:rPr lang="en-GB" dirty="0"/>
              <a:t>Equilibrium p</a:t>
            </a:r>
          </a:p>
        </p:txBody>
      </p:sp>
    </p:spTree>
    <p:extLst>
      <p:ext uri="{BB962C8B-B14F-4D97-AF65-F5344CB8AC3E}">
        <p14:creationId xmlns:p14="http://schemas.microsoft.com/office/powerpoint/2010/main" val="4213387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p:cNvSpPr>
          <p:nvPr>
            <p:ph type="title"/>
          </p:nvPr>
        </p:nvSpPr>
        <p:spPr/>
        <p:txBody>
          <a:bodyPr/>
          <a:lstStyle/>
          <a:p>
            <a:pPr eaLnBrk="1" hangingPunct="1"/>
            <a:r>
              <a:rPr lang="en-GB" altLang="en-US"/>
              <a:t>Metapopulation Theory</a:t>
            </a:r>
          </a:p>
        </p:txBody>
      </p:sp>
      <p:sp>
        <p:nvSpPr>
          <p:cNvPr id="78851" name="Rectangle 3"/>
          <p:cNvSpPr>
            <a:spLocks noGrp="1"/>
          </p:cNvSpPr>
          <p:nvPr>
            <p:ph type="body" idx="1"/>
          </p:nvPr>
        </p:nvSpPr>
        <p:spPr/>
        <p:txBody>
          <a:bodyPr/>
          <a:lstStyle/>
          <a:p>
            <a:pPr eaLnBrk="1" hangingPunct="1"/>
            <a:r>
              <a:rPr lang="en-GB" altLang="en-US"/>
              <a:t>Two observations:</a:t>
            </a:r>
          </a:p>
          <a:p>
            <a:pPr eaLnBrk="1" hangingPunct="1"/>
            <a:r>
              <a:rPr lang="en-GB" altLang="en-US"/>
              <a:t>For the metapopulation to persist colonisation needs to exceed extinction</a:t>
            </a:r>
          </a:p>
          <a:p>
            <a:pPr eaLnBrk="1" hangingPunct="1"/>
            <a:r>
              <a:rPr lang="en-GB" altLang="en-US"/>
              <a:t>There will always be unoccupied patches</a:t>
            </a:r>
          </a:p>
          <a:p>
            <a:pPr eaLnBrk="1" hangingPunct="1"/>
            <a:r>
              <a:rPr lang="en-GB" altLang="en-US"/>
              <a:t>The carrying capacity depends on the colonisation and extinction rates</a:t>
            </a:r>
          </a:p>
          <a:p>
            <a:pPr eaLnBrk="1" hangingPunct="1"/>
            <a:endParaRPr lang="en-GB" altLang="en-US"/>
          </a:p>
        </p:txBody>
      </p:sp>
    </p:spTree>
    <p:extLst>
      <p:ext uri="{BB962C8B-B14F-4D97-AF65-F5344CB8AC3E}">
        <p14:creationId xmlns:p14="http://schemas.microsoft.com/office/powerpoint/2010/main" val="580193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p:cNvSpPr>
          <p:nvPr>
            <p:ph type="title"/>
          </p:nvPr>
        </p:nvSpPr>
        <p:spPr/>
        <p:txBody>
          <a:bodyPr/>
          <a:lstStyle/>
          <a:p>
            <a:pPr eaLnBrk="1" hangingPunct="1"/>
            <a:r>
              <a:rPr lang="en-GB" altLang="en-US"/>
              <a:t>Habitat destruction</a:t>
            </a:r>
          </a:p>
        </p:txBody>
      </p:sp>
      <p:sp>
        <p:nvSpPr>
          <p:cNvPr id="79875" name="Rectangle 3"/>
          <p:cNvSpPr>
            <a:spLocks noGrp="1"/>
          </p:cNvSpPr>
          <p:nvPr>
            <p:ph type="body" idx="1"/>
          </p:nvPr>
        </p:nvSpPr>
        <p:spPr/>
        <p:txBody>
          <a:bodyPr/>
          <a:lstStyle/>
          <a:p>
            <a:pPr eaLnBrk="1" hangingPunct="1"/>
            <a:r>
              <a:rPr lang="en-GB" altLang="en-US"/>
              <a:t>Habitat destruction can easily be incorporated in metapopulation theory by assuming a fraction </a:t>
            </a:r>
            <a:r>
              <a:rPr lang="en-GB" altLang="en-US" i="1"/>
              <a:t>D </a:t>
            </a:r>
            <a:r>
              <a:rPr lang="en-GB" altLang="en-US"/>
              <a:t>cannot be colonised </a:t>
            </a:r>
          </a:p>
        </p:txBody>
      </p:sp>
      <p:graphicFrame>
        <p:nvGraphicFramePr>
          <p:cNvPr id="79876" name="Object 4"/>
          <p:cNvGraphicFramePr>
            <a:graphicFrameLocks noChangeAspect="1"/>
          </p:cNvGraphicFramePr>
          <p:nvPr/>
        </p:nvGraphicFramePr>
        <p:xfrm>
          <a:off x="1192213" y="4070350"/>
          <a:ext cx="5056187" cy="1339850"/>
        </p:xfrm>
        <a:graphic>
          <a:graphicData uri="http://schemas.openxmlformats.org/presentationml/2006/ole">
            <mc:AlternateContent xmlns:mc="http://schemas.openxmlformats.org/markup-compatibility/2006">
              <mc:Choice xmlns:v="urn:schemas-microsoft-com:vml" Requires="v">
                <p:oleObj name="Equation" r:id="rId2" imgW="1485900" imgH="393700" progId="Equation.3">
                  <p:embed/>
                </p:oleObj>
              </mc:Choice>
              <mc:Fallback>
                <p:oleObj name="Equation" r:id="rId2" imgW="1485900" imgH="3937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2213" y="4070350"/>
                        <a:ext cx="5056187" cy="1339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733409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p:cNvSpPr>
          <p:nvPr>
            <p:ph type="title"/>
          </p:nvPr>
        </p:nvSpPr>
        <p:spPr/>
        <p:txBody>
          <a:bodyPr/>
          <a:lstStyle/>
          <a:p>
            <a:pPr eaLnBrk="1" hangingPunct="1"/>
            <a:r>
              <a:rPr lang="en-GB" altLang="en-US"/>
              <a:t>Habitat destruction</a:t>
            </a:r>
          </a:p>
        </p:txBody>
      </p:sp>
      <p:sp>
        <p:nvSpPr>
          <p:cNvPr id="80899" name="Rectangle 3"/>
          <p:cNvSpPr>
            <a:spLocks noGrp="1"/>
          </p:cNvSpPr>
          <p:nvPr>
            <p:ph type="body" idx="1"/>
          </p:nvPr>
        </p:nvSpPr>
        <p:spPr/>
        <p:txBody>
          <a:bodyPr/>
          <a:lstStyle/>
          <a:p>
            <a:pPr eaLnBrk="1" hangingPunct="1"/>
            <a:r>
              <a:rPr lang="en-GB" altLang="en-US"/>
              <a:t>Equilibrium fraction (</a:t>
            </a:r>
            <a:r>
              <a:rPr lang="en-GB" altLang="en-US" i="1"/>
              <a:t>1-D-e/m</a:t>
            </a:r>
            <a:r>
              <a:rPr lang="en-GB" altLang="en-US"/>
              <a:t>) decreases with habitat destruction:</a:t>
            </a:r>
          </a:p>
        </p:txBody>
      </p:sp>
      <p:pic>
        <p:nvPicPr>
          <p:cNvPr id="809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048000"/>
            <a:ext cx="5157788" cy="317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1" name="Text Box 5"/>
          <p:cNvSpPr txBox="1">
            <a:spLocks noChangeArrowheads="1"/>
          </p:cNvSpPr>
          <p:nvPr/>
        </p:nvSpPr>
        <p:spPr bwMode="auto">
          <a:xfrm>
            <a:off x="5486400" y="3352800"/>
            <a:ext cx="1828800" cy="191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000" i="1">
                <a:latin typeface="Times New Roman" panose="02020603050405020304" pitchFamily="18" charset="0"/>
              </a:rPr>
              <a:t>D</a:t>
            </a:r>
            <a:r>
              <a:rPr lang="en-GB" altLang="en-US" sz="2000">
                <a:latin typeface="Times New Roman" panose="02020603050405020304" pitchFamily="18" charset="0"/>
              </a:rPr>
              <a:t>=</a:t>
            </a:r>
          </a:p>
          <a:p>
            <a:pPr eaLnBrk="1" hangingPunct="1">
              <a:spcBef>
                <a:spcPct val="50000"/>
              </a:spcBef>
              <a:buFontTx/>
              <a:buNone/>
            </a:pPr>
            <a:r>
              <a:rPr lang="en-GB" altLang="en-US" sz="1100">
                <a:latin typeface="Times New Roman" panose="02020603050405020304" pitchFamily="18" charset="0"/>
              </a:rPr>
              <a:t>0</a:t>
            </a:r>
          </a:p>
          <a:p>
            <a:pPr eaLnBrk="1" hangingPunct="1">
              <a:spcBef>
                <a:spcPct val="50000"/>
              </a:spcBef>
              <a:buFontTx/>
              <a:buNone/>
            </a:pPr>
            <a:r>
              <a:rPr lang="en-GB" altLang="en-US" sz="1100">
                <a:latin typeface="Times New Roman" panose="02020603050405020304" pitchFamily="18" charset="0"/>
              </a:rPr>
              <a:t>0.1</a:t>
            </a:r>
          </a:p>
          <a:p>
            <a:pPr eaLnBrk="1" hangingPunct="1">
              <a:spcBef>
                <a:spcPct val="50000"/>
              </a:spcBef>
              <a:buFontTx/>
              <a:buNone/>
            </a:pPr>
            <a:r>
              <a:rPr lang="en-GB" altLang="en-US" sz="1100">
                <a:latin typeface="Times New Roman" panose="02020603050405020304" pitchFamily="18" charset="0"/>
              </a:rPr>
              <a:t>0.2</a:t>
            </a:r>
          </a:p>
          <a:p>
            <a:pPr eaLnBrk="1" hangingPunct="1">
              <a:spcBef>
                <a:spcPct val="50000"/>
              </a:spcBef>
              <a:buFontTx/>
              <a:buNone/>
            </a:pPr>
            <a:r>
              <a:rPr lang="en-GB" altLang="en-US" sz="1100">
                <a:latin typeface="Times New Roman" panose="02020603050405020304" pitchFamily="18" charset="0"/>
              </a:rPr>
              <a:t>0.3</a:t>
            </a:r>
          </a:p>
          <a:p>
            <a:pPr eaLnBrk="1" hangingPunct="1">
              <a:spcBef>
                <a:spcPct val="50000"/>
              </a:spcBef>
              <a:buFontTx/>
              <a:buNone/>
            </a:pPr>
            <a:r>
              <a:rPr lang="en-GB" altLang="en-US" sz="1100">
                <a:latin typeface="Times New Roman" panose="02020603050405020304" pitchFamily="18" charset="0"/>
              </a:rPr>
              <a:t>0.4</a:t>
            </a:r>
          </a:p>
          <a:p>
            <a:pPr eaLnBrk="1" hangingPunct="1">
              <a:spcBef>
                <a:spcPct val="50000"/>
              </a:spcBef>
              <a:buFontTx/>
              <a:buNone/>
            </a:pPr>
            <a:r>
              <a:rPr lang="en-GB" altLang="en-US" sz="1100">
                <a:latin typeface="Times New Roman" panose="02020603050405020304" pitchFamily="18" charset="0"/>
              </a:rPr>
              <a:t>0.5</a:t>
            </a:r>
          </a:p>
        </p:txBody>
      </p:sp>
    </p:spTree>
    <p:extLst>
      <p:ext uri="{BB962C8B-B14F-4D97-AF65-F5344CB8AC3E}">
        <p14:creationId xmlns:p14="http://schemas.microsoft.com/office/powerpoint/2010/main" val="3758590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PQuestion"/>
          <p:cNvSpPr>
            <a:spLocks noGrp="1"/>
          </p:cNvSpPr>
          <p:nvPr>
            <p:ph type="title"/>
          </p:nvPr>
        </p:nvSpPr>
        <p:spPr>
          <a:xfrm>
            <a:off x="837829" y="1408510"/>
            <a:ext cx="6920525" cy="1642448"/>
          </a:xfrm>
        </p:spPr>
        <p:txBody>
          <a:bodyPr>
            <a:noAutofit/>
          </a:bodyPr>
          <a:lstStyle/>
          <a:p>
            <a:pPr eaLnBrk="1" hangingPunct="1"/>
            <a:r>
              <a:rPr lang="en-GB" altLang="en-US" sz="2400" dirty="0">
                <a:latin typeface="+mn-lt"/>
              </a:rPr>
              <a:t>Suppose that at equilibrium, the spotted brown owl population occupies only 30% of an area, but all of the area is wooded and, in principle, suitable habitat. What would happen if the timber industry would be allowed to clear 40% of the woods?</a:t>
            </a:r>
          </a:p>
        </p:txBody>
      </p:sp>
      <p:sp>
        <p:nvSpPr>
          <p:cNvPr id="36867" name="TPAnswers"/>
          <p:cNvSpPr>
            <a:spLocks noGrp="1"/>
          </p:cNvSpPr>
          <p:nvPr>
            <p:ph type="body" idx="1"/>
            <p:custDataLst>
              <p:tags r:id="rId2"/>
            </p:custDataLst>
          </p:nvPr>
        </p:nvSpPr>
        <p:spPr>
          <a:xfrm>
            <a:off x="1277541" y="3513868"/>
            <a:ext cx="5292681" cy="3263504"/>
          </a:xfrm>
        </p:spPr>
        <p:txBody>
          <a:bodyPr/>
          <a:lstStyle/>
          <a:p>
            <a:pPr marL="385763" indent="-385763">
              <a:lnSpc>
                <a:spcPct val="100000"/>
              </a:lnSpc>
              <a:spcBef>
                <a:spcPct val="20000"/>
              </a:spcBef>
              <a:buFont typeface="Arial" panose="020B0604020202020204" pitchFamily="34" charset="0"/>
              <a:buAutoNum type="alphaUcPeriod"/>
            </a:pPr>
            <a:r>
              <a:rPr lang="en-GB" altLang="en-US" sz="2400" dirty="0"/>
              <a:t>It would not affect the population</a:t>
            </a:r>
          </a:p>
          <a:p>
            <a:pPr marL="385763" indent="-385763">
              <a:lnSpc>
                <a:spcPct val="100000"/>
              </a:lnSpc>
              <a:spcBef>
                <a:spcPct val="20000"/>
              </a:spcBef>
              <a:buFont typeface="Arial" panose="020B0604020202020204" pitchFamily="34" charset="0"/>
              <a:buAutoNum type="alphaUcPeriod"/>
            </a:pPr>
            <a:r>
              <a:rPr lang="en-GB" altLang="en-US" sz="2400" dirty="0"/>
              <a:t>Population would reduce by 40%</a:t>
            </a:r>
          </a:p>
          <a:p>
            <a:pPr marL="385763" indent="-385763">
              <a:lnSpc>
                <a:spcPct val="100000"/>
              </a:lnSpc>
              <a:spcBef>
                <a:spcPct val="20000"/>
              </a:spcBef>
              <a:buFont typeface="Arial" panose="020B0604020202020204" pitchFamily="34" charset="0"/>
              <a:buAutoNum type="alphaUcPeriod"/>
            </a:pPr>
            <a:r>
              <a:rPr lang="en-GB" altLang="en-US" sz="2400" dirty="0"/>
              <a:t>Population would now occupy 18%</a:t>
            </a:r>
          </a:p>
          <a:p>
            <a:pPr marL="385763" indent="-385763">
              <a:lnSpc>
                <a:spcPct val="100000"/>
              </a:lnSpc>
              <a:spcBef>
                <a:spcPct val="20000"/>
              </a:spcBef>
              <a:buFont typeface="Arial" panose="020B0604020202020204" pitchFamily="34" charset="0"/>
              <a:buAutoNum type="alphaUcPeriod"/>
            </a:pPr>
            <a:r>
              <a:rPr lang="en-GB" altLang="en-US" sz="2400" dirty="0"/>
              <a:t>Population will go extinct</a:t>
            </a:r>
          </a:p>
        </p:txBody>
      </p:sp>
      <p:sp>
        <p:nvSpPr>
          <p:cNvPr id="2" name="TPPolling"/>
          <p:cNvSpPr/>
          <p:nvPr/>
        </p:nvSpPr>
        <p:spPr>
          <a:xfrm>
            <a:off x="1143000" y="857250"/>
            <a:ext cx="9525" cy="9525"/>
          </a:xfrm>
          <a:prstGeom prst="rect">
            <a:avLst/>
          </a:prstGeom>
          <a:solidFill>
            <a:schemeClr val="accent1">
              <a:alpha val="10000"/>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35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p:cNvSpPr>
          <p:nvPr>
            <p:ph type="title"/>
          </p:nvPr>
        </p:nvSpPr>
        <p:spPr/>
        <p:txBody>
          <a:bodyPr/>
          <a:lstStyle/>
          <a:p>
            <a:pPr eaLnBrk="1" hangingPunct="1"/>
            <a:r>
              <a:rPr lang="cy-GB" altLang="en-US"/>
              <a:t>Metapopulations</a:t>
            </a:r>
            <a:endParaRPr lang="en-US" altLang="en-US"/>
          </a:p>
        </p:txBody>
      </p:sp>
      <p:sp>
        <p:nvSpPr>
          <p:cNvPr id="81923" name="Rectangle 3"/>
          <p:cNvSpPr>
            <a:spLocks noGrp="1"/>
          </p:cNvSpPr>
          <p:nvPr>
            <p:ph type="body" idx="1"/>
          </p:nvPr>
        </p:nvSpPr>
        <p:spPr/>
        <p:txBody>
          <a:bodyPr/>
          <a:lstStyle/>
          <a:p>
            <a:pPr eaLnBrk="1" hangingPunct="1"/>
            <a:r>
              <a:rPr lang="cy-GB" altLang="en-US" sz="2800"/>
              <a:t>Note that in this respect the metapopulation model behaves fundamentally different from other models</a:t>
            </a:r>
          </a:p>
          <a:p>
            <a:pPr eaLnBrk="1" hangingPunct="1"/>
            <a:r>
              <a:rPr lang="cy-GB" altLang="en-US" sz="2800"/>
              <a:t>Normally, reducing the area, say halfing it, halves the population size </a:t>
            </a:r>
          </a:p>
          <a:p>
            <a:pPr eaLnBrk="1" hangingPunct="1"/>
            <a:r>
              <a:rPr lang="cy-GB" altLang="en-US" sz="2800"/>
              <a:t>In a metapopulation taking 60% of the area will have the effect of subtracting 60% from the equilibrium population size, and this could actually cause extinction</a:t>
            </a:r>
            <a:endParaRPr lang="en-US" altLang="en-US" sz="2800"/>
          </a:p>
        </p:txBody>
      </p:sp>
    </p:spTree>
    <p:extLst>
      <p:ext uri="{BB962C8B-B14F-4D97-AF65-F5344CB8AC3E}">
        <p14:creationId xmlns:p14="http://schemas.microsoft.com/office/powerpoint/2010/main" val="20966009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p:cNvSpPr>
          <p:nvPr>
            <p:ph type="title"/>
          </p:nvPr>
        </p:nvSpPr>
        <p:spPr>
          <a:xfrm>
            <a:off x="685800" y="228600"/>
            <a:ext cx="7772400" cy="1143000"/>
          </a:xfrm>
        </p:spPr>
        <p:txBody>
          <a:bodyPr/>
          <a:lstStyle/>
          <a:p>
            <a:pPr eaLnBrk="1" hangingPunct="1"/>
            <a:r>
              <a:rPr lang="en-GB" altLang="en-US"/>
              <a:t>The Spotted Owl Debate</a:t>
            </a:r>
          </a:p>
        </p:txBody>
      </p:sp>
      <p:sp>
        <p:nvSpPr>
          <p:cNvPr id="82947" name="Rectangle 3"/>
          <p:cNvSpPr>
            <a:spLocks noGrp="1"/>
          </p:cNvSpPr>
          <p:nvPr>
            <p:ph type="body" idx="1"/>
          </p:nvPr>
        </p:nvSpPr>
        <p:spPr>
          <a:xfrm>
            <a:off x="609600" y="1447800"/>
            <a:ext cx="4191000" cy="4800600"/>
          </a:xfrm>
        </p:spPr>
        <p:txBody>
          <a:bodyPr/>
          <a:lstStyle/>
          <a:p>
            <a:pPr eaLnBrk="1" hangingPunct="1"/>
            <a:r>
              <a:rPr lang="en-GB" altLang="en-US"/>
              <a:t>the metapopulation was used in the debate around the protection of the northern spotted owl (</a:t>
            </a:r>
            <a:r>
              <a:rPr lang="en-GB" altLang="en-US" i="1"/>
              <a:t>Strix occidentalis caurina</a:t>
            </a:r>
            <a:r>
              <a:rPr lang="en-GB" altLang="en-US"/>
              <a:t>) in the USA</a:t>
            </a:r>
          </a:p>
          <a:p>
            <a:pPr eaLnBrk="1" hangingPunct="1">
              <a:buFont typeface="Arial" panose="020B0604020202020204" pitchFamily="34" charset="0"/>
              <a:buNone/>
            </a:pPr>
            <a:endParaRPr lang="en-GB" altLang="en-US"/>
          </a:p>
        </p:txBody>
      </p:sp>
      <p:pic>
        <p:nvPicPr>
          <p:cNvPr id="829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6813" y="1219200"/>
            <a:ext cx="4243387"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1216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70" name="Rectangle 2"/>
          <p:cNvSpPr>
            <a:spLocks noGrp="1"/>
          </p:cNvSpPr>
          <p:nvPr>
            <p:ph type="title"/>
          </p:nvPr>
        </p:nvSpPr>
        <p:spPr>
          <a:xfrm>
            <a:off x="685800" y="457200"/>
            <a:ext cx="7772400" cy="1143000"/>
          </a:xfrm>
        </p:spPr>
        <p:txBody>
          <a:bodyPr/>
          <a:lstStyle/>
          <a:p>
            <a:pPr eaLnBrk="1" hangingPunct="1"/>
            <a:r>
              <a:rPr lang="en-GB" altLang="en-US"/>
              <a:t>The Spotted Owl Debate</a:t>
            </a:r>
          </a:p>
        </p:txBody>
      </p:sp>
      <p:sp>
        <p:nvSpPr>
          <p:cNvPr id="163843" name="Rectangle 3"/>
          <p:cNvSpPr>
            <a:spLocks noGrp="1"/>
          </p:cNvSpPr>
          <p:nvPr>
            <p:ph type="body" idx="1"/>
          </p:nvPr>
        </p:nvSpPr>
        <p:spPr>
          <a:xfrm>
            <a:off x="-76200" y="1752600"/>
            <a:ext cx="4953000" cy="4953000"/>
          </a:xfrm>
        </p:spPr>
        <p:txBody>
          <a:bodyPr/>
          <a:lstStyle/>
          <a:p>
            <a:pPr eaLnBrk="1" hangingPunct="1">
              <a:lnSpc>
                <a:spcPct val="90000"/>
              </a:lnSpc>
            </a:pPr>
            <a:r>
              <a:rPr lang="en-GB" altLang="en-US"/>
              <a:t>The northern spotted brown owl lives in old woodland in the north western USA (California, Oregon) and Canada</a:t>
            </a:r>
          </a:p>
          <a:p>
            <a:pPr eaLnBrk="1" hangingPunct="1">
              <a:lnSpc>
                <a:spcPct val="90000"/>
              </a:lnSpc>
            </a:pPr>
            <a:r>
              <a:rPr lang="en-GB" altLang="en-US"/>
              <a:t>Increased logging of old forest is threatening the northern spotted owl</a:t>
            </a:r>
          </a:p>
        </p:txBody>
      </p:sp>
      <p:pic>
        <p:nvPicPr>
          <p:cNvPr id="1638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03200"/>
            <a:ext cx="4572000"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622675"/>
            <a:ext cx="4648200" cy="308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31118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384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384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6384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638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3" grpId="0" build="p"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GB" altLang="en-US"/>
              <a:t>Outline</a:t>
            </a:r>
          </a:p>
        </p:txBody>
      </p:sp>
      <p:sp>
        <p:nvSpPr>
          <p:cNvPr id="9219" name="Rectangle 3"/>
          <p:cNvSpPr>
            <a:spLocks noGrp="1" noChangeArrowheads="1"/>
          </p:cNvSpPr>
          <p:nvPr>
            <p:ph idx="1"/>
          </p:nvPr>
        </p:nvSpPr>
        <p:spPr/>
        <p:txBody>
          <a:bodyPr/>
          <a:lstStyle/>
          <a:p>
            <a:pPr eaLnBrk="1" hangingPunct="1">
              <a:lnSpc>
                <a:spcPct val="90000"/>
              </a:lnSpc>
            </a:pPr>
            <a:r>
              <a:rPr lang="en-GB" altLang="en-US" sz="2800" dirty="0">
                <a:solidFill>
                  <a:schemeClr val="bg2">
                    <a:lumMod val="90000"/>
                  </a:schemeClr>
                </a:solidFill>
              </a:rPr>
              <a:t>1-1 Exponential Growth</a:t>
            </a:r>
          </a:p>
          <a:p>
            <a:pPr eaLnBrk="1" hangingPunct="1">
              <a:lnSpc>
                <a:spcPct val="90000"/>
              </a:lnSpc>
            </a:pPr>
            <a:r>
              <a:rPr lang="en-GB" altLang="en-US" sz="2800" dirty="0">
                <a:solidFill>
                  <a:schemeClr val="bg2">
                    <a:lumMod val="90000"/>
                  </a:schemeClr>
                </a:solidFill>
              </a:rPr>
              <a:t>1-2 Logistic growth, stability</a:t>
            </a:r>
          </a:p>
          <a:p>
            <a:pPr eaLnBrk="1" hangingPunct="1">
              <a:lnSpc>
                <a:spcPct val="90000"/>
              </a:lnSpc>
            </a:pPr>
            <a:r>
              <a:rPr lang="en-GB" altLang="en-US" sz="2800"/>
              <a:t>1-3 </a:t>
            </a:r>
            <a:r>
              <a:rPr lang="en-GB" altLang="en-US" sz="2800" dirty="0" err="1"/>
              <a:t>Metapopulations</a:t>
            </a:r>
            <a:endParaRPr lang="en-GB" altLang="en-US" sz="2800" dirty="0"/>
          </a:p>
        </p:txBody>
      </p:sp>
    </p:spTree>
    <p:extLst>
      <p:ext uri="{BB962C8B-B14F-4D97-AF65-F5344CB8AC3E}">
        <p14:creationId xmlns:p14="http://schemas.microsoft.com/office/powerpoint/2010/main" val="3294555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4994" name="Rectangle 2"/>
          <p:cNvSpPr>
            <a:spLocks noGrp="1"/>
          </p:cNvSpPr>
          <p:nvPr>
            <p:ph type="title"/>
          </p:nvPr>
        </p:nvSpPr>
        <p:spPr/>
        <p:txBody>
          <a:bodyPr/>
          <a:lstStyle/>
          <a:p>
            <a:pPr eaLnBrk="1" hangingPunct="1"/>
            <a:r>
              <a:rPr lang="en-GB" altLang="en-US" dirty="0"/>
              <a:t>The Spotted Owl Debate</a:t>
            </a:r>
          </a:p>
        </p:txBody>
      </p:sp>
      <p:sp>
        <p:nvSpPr>
          <p:cNvPr id="164867" name="Rectangle 3"/>
          <p:cNvSpPr>
            <a:spLocks noGrp="1"/>
          </p:cNvSpPr>
          <p:nvPr>
            <p:ph type="body" idx="1"/>
          </p:nvPr>
        </p:nvSpPr>
        <p:spPr/>
        <p:txBody>
          <a:bodyPr/>
          <a:lstStyle/>
          <a:p>
            <a:pPr eaLnBrk="1" hangingPunct="1"/>
            <a:r>
              <a:rPr lang="en-GB" altLang="en-US"/>
              <a:t>Logging is important for the local economy</a:t>
            </a:r>
          </a:p>
          <a:p>
            <a:pPr eaLnBrk="1" hangingPunct="1"/>
            <a:r>
              <a:rPr lang="en-GB" altLang="en-US"/>
              <a:t>By 1950 only  10-15% of the original old forest was left and the remaining forests were publicly owned</a:t>
            </a:r>
          </a:p>
          <a:p>
            <a:pPr eaLnBrk="1" hangingPunct="1"/>
            <a:r>
              <a:rPr lang="en-GB" altLang="en-US"/>
              <a:t>Logging continued leading to habitat loss and habitat fragmentation</a:t>
            </a:r>
          </a:p>
        </p:txBody>
      </p:sp>
    </p:spTree>
    <p:extLst>
      <p:ext uri="{BB962C8B-B14F-4D97-AF65-F5344CB8AC3E}">
        <p14:creationId xmlns:p14="http://schemas.microsoft.com/office/powerpoint/2010/main" val="10466930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48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486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6486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7" grpId="0" build="p"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313" y="419100"/>
            <a:ext cx="8167687"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400050"/>
            <a:ext cx="8153400" cy="622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9746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5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sz="3600" dirty="0"/>
              <a:t>The decrease in spotted owl habitat in Eastern Washington 1996-2017</a:t>
            </a:r>
            <a:br>
              <a:rPr lang="en-GB" dirty="0"/>
            </a:b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66532" y="1569193"/>
            <a:ext cx="6377458" cy="5394266"/>
          </a:xfrm>
        </p:spPr>
      </p:pic>
    </p:spTree>
    <p:extLst>
      <p:ext uri="{BB962C8B-B14F-4D97-AF65-F5344CB8AC3E}">
        <p14:creationId xmlns:p14="http://schemas.microsoft.com/office/powerpoint/2010/main" val="22374781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7042" name="Rectangle 2"/>
          <p:cNvSpPr>
            <a:spLocks noGrp="1"/>
          </p:cNvSpPr>
          <p:nvPr>
            <p:ph type="title"/>
          </p:nvPr>
        </p:nvSpPr>
        <p:spPr/>
        <p:txBody>
          <a:bodyPr/>
          <a:lstStyle/>
          <a:p>
            <a:pPr eaLnBrk="1" hangingPunct="1"/>
            <a:r>
              <a:rPr lang="en-GB" altLang="en-US"/>
              <a:t>The Spotted Owl Debate</a:t>
            </a:r>
          </a:p>
        </p:txBody>
      </p:sp>
      <p:sp>
        <p:nvSpPr>
          <p:cNvPr id="166915" name="Rectangle 3"/>
          <p:cNvSpPr>
            <a:spLocks noGrp="1"/>
          </p:cNvSpPr>
          <p:nvPr>
            <p:ph type="body" idx="1"/>
          </p:nvPr>
        </p:nvSpPr>
        <p:spPr/>
        <p:txBody>
          <a:bodyPr/>
          <a:lstStyle/>
          <a:p>
            <a:pPr eaLnBrk="1" hangingPunct="1">
              <a:lnSpc>
                <a:spcPct val="90000"/>
              </a:lnSpc>
            </a:pPr>
            <a:r>
              <a:rPr lang="en-GB" altLang="en-US" dirty="0"/>
              <a:t>The northern spotted owl was listed as threatened in Oregon under the “Endangered Species Act”</a:t>
            </a:r>
          </a:p>
          <a:p>
            <a:pPr eaLnBrk="1" hangingPunct="1">
              <a:lnSpc>
                <a:spcPct val="90000"/>
              </a:lnSpc>
            </a:pPr>
            <a:r>
              <a:rPr lang="en-GB" altLang="en-US" dirty="0"/>
              <a:t>This legally obliged the state to provide protection for this species, and its habitat</a:t>
            </a:r>
          </a:p>
          <a:p>
            <a:pPr eaLnBrk="1" hangingPunct="1">
              <a:lnSpc>
                <a:spcPct val="90000"/>
              </a:lnSpc>
            </a:pPr>
            <a:r>
              <a:rPr lang="en-GB" altLang="en-US" dirty="0"/>
              <a:t>It caused a conflict environmental groups and timber industry</a:t>
            </a:r>
          </a:p>
          <a:p>
            <a:pPr eaLnBrk="1" hangingPunct="1">
              <a:lnSpc>
                <a:spcPct val="90000"/>
              </a:lnSpc>
              <a:buFont typeface="Arial" panose="020B0604020202020204" pitchFamily="34" charset="0"/>
              <a:buNone/>
            </a:pPr>
            <a:endParaRPr lang="en-GB" altLang="en-US" dirty="0"/>
          </a:p>
        </p:txBody>
      </p:sp>
    </p:spTree>
    <p:extLst>
      <p:ext uri="{BB962C8B-B14F-4D97-AF65-F5344CB8AC3E}">
        <p14:creationId xmlns:p14="http://schemas.microsoft.com/office/powerpoint/2010/main" val="2037559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066" name="Rectangle 2"/>
          <p:cNvSpPr>
            <a:spLocks noGrp="1"/>
          </p:cNvSpPr>
          <p:nvPr>
            <p:ph type="title"/>
          </p:nvPr>
        </p:nvSpPr>
        <p:spPr/>
        <p:txBody>
          <a:bodyPr/>
          <a:lstStyle/>
          <a:p>
            <a:pPr eaLnBrk="1" hangingPunct="1"/>
            <a:r>
              <a:rPr lang="en-GB" altLang="en-US"/>
              <a:t>The Spotted Owl Debate</a:t>
            </a:r>
          </a:p>
        </p:txBody>
      </p:sp>
      <p:sp>
        <p:nvSpPr>
          <p:cNvPr id="167939" name="Rectangle 3"/>
          <p:cNvSpPr>
            <a:spLocks noGrp="1"/>
          </p:cNvSpPr>
          <p:nvPr>
            <p:ph type="body" idx="1"/>
          </p:nvPr>
        </p:nvSpPr>
        <p:spPr/>
        <p:txBody>
          <a:bodyPr/>
          <a:lstStyle/>
          <a:p>
            <a:pPr eaLnBrk="1" hangingPunct="1"/>
            <a:r>
              <a:rPr lang="en-GB" altLang="en-US"/>
              <a:t>The spotted owl is an indicator species: a decline indicates that other species are possibly declining too</a:t>
            </a:r>
          </a:p>
          <a:p>
            <a:pPr eaLnBrk="1" hangingPunct="1"/>
            <a:r>
              <a:rPr lang="en-GB" altLang="en-US"/>
              <a:t>To breed and reproduce it needs large territories (400-3200 ha) of old forest (&gt;150 yrs) </a:t>
            </a:r>
          </a:p>
          <a:p>
            <a:pPr eaLnBrk="1" hangingPunct="1"/>
            <a:endParaRPr lang="en-GB" altLang="en-US"/>
          </a:p>
          <a:p>
            <a:pPr eaLnBrk="1" hangingPunct="1"/>
            <a:endParaRPr lang="en-GB" altLang="en-US"/>
          </a:p>
        </p:txBody>
      </p:sp>
    </p:spTree>
    <p:extLst>
      <p:ext uri="{BB962C8B-B14F-4D97-AF65-F5344CB8AC3E}">
        <p14:creationId xmlns:p14="http://schemas.microsoft.com/office/powerpoint/2010/main" val="28563674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79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793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39" grpId="0" build="p"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0" name="Rectangle 2"/>
          <p:cNvSpPr>
            <a:spLocks noGrp="1"/>
          </p:cNvSpPr>
          <p:nvPr>
            <p:ph type="title"/>
          </p:nvPr>
        </p:nvSpPr>
        <p:spPr/>
        <p:txBody>
          <a:bodyPr/>
          <a:lstStyle/>
          <a:p>
            <a:pPr eaLnBrk="1" hangingPunct="1"/>
            <a:r>
              <a:rPr lang="en-GB" altLang="en-US"/>
              <a:t>The Spotted Owl Debate</a:t>
            </a:r>
          </a:p>
        </p:txBody>
      </p:sp>
      <p:sp>
        <p:nvSpPr>
          <p:cNvPr id="168963" name="Rectangle 3"/>
          <p:cNvSpPr>
            <a:spLocks noGrp="1"/>
          </p:cNvSpPr>
          <p:nvPr>
            <p:ph type="body" idx="1"/>
          </p:nvPr>
        </p:nvSpPr>
        <p:spPr/>
        <p:txBody>
          <a:bodyPr/>
          <a:lstStyle/>
          <a:p>
            <a:pPr eaLnBrk="1" hangingPunct="1"/>
            <a:r>
              <a:rPr lang="en-GB" altLang="en-US"/>
              <a:t>Young owls disperse and need to find new territories</a:t>
            </a:r>
          </a:p>
          <a:p>
            <a:pPr eaLnBrk="1" hangingPunct="1"/>
            <a:r>
              <a:rPr lang="en-GB" altLang="en-US"/>
              <a:t>Not all territories are occupied at all times</a:t>
            </a:r>
          </a:p>
          <a:p>
            <a:pPr eaLnBrk="1" hangingPunct="1"/>
            <a:r>
              <a:rPr lang="en-GB" altLang="en-US"/>
              <a:t>Territories fall empty and are reoccupied</a:t>
            </a:r>
          </a:p>
        </p:txBody>
      </p:sp>
    </p:spTree>
    <p:extLst>
      <p:ext uri="{BB962C8B-B14F-4D97-AF65-F5344CB8AC3E}">
        <p14:creationId xmlns:p14="http://schemas.microsoft.com/office/powerpoint/2010/main" val="25493577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896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896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6896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3"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p:cNvSpPr>
          <p:nvPr>
            <p:ph type="title"/>
          </p:nvPr>
        </p:nvSpPr>
        <p:spPr/>
        <p:txBody>
          <a:bodyPr/>
          <a:lstStyle/>
          <a:p>
            <a:pPr eaLnBrk="1" hangingPunct="1"/>
            <a:r>
              <a:rPr lang="en-GB" altLang="en-US"/>
              <a:t>The Spotted Owl Debate</a:t>
            </a:r>
          </a:p>
        </p:txBody>
      </p:sp>
      <p:sp>
        <p:nvSpPr>
          <p:cNvPr id="90115" name="Rectangle 3"/>
          <p:cNvSpPr>
            <a:spLocks noGrp="1"/>
          </p:cNvSpPr>
          <p:nvPr>
            <p:ph type="body" idx="1"/>
          </p:nvPr>
        </p:nvSpPr>
        <p:spPr/>
        <p:txBody>
          <a:bodyPr/>
          <a:lstStyle/>
          <a:p>
            <a:pPr eaLnBrk="1" hangingPunct="1"/>
            <a:r>
              <a:rPr lang="en-GB" altLang="en-US"/>
              <a:t>This was an important element of the debate:</a:t>
            </a:r>
          </a:p>
          <a:p>
            <a:pPr eaLnBrk="1" hangingPunct="1"/>
            <a:r>
              <a:rPr lang="en-GB" altLang="en-US"/>
              <a:t>In order to protect the Spotted Owl, the Endangered Species Act states that the habitat has to be protected</a:t>
            </a:r>
          </a:p>
          <a:p>
            <a:pPr eaLnBrk="1" hangingPunct="1"/>
            <a:r>
              <a:rPr lang="en-GB" altLang="en-US"/>
              <a:t>Metapopulation models were used in  court to make this case</a:t>
            </a:r>
          </a:p>
          <a:p>
            <a:pPr eaLnBrk="1" hangingPunct="1"/>
            <a:r>
              <a:rPr lang="en-GB" altLang="en-US"/>
              <a:t>Cutting down unoccupied territories can endanger the species, even if it doesn’t endanger individuals</a:t>
            </a:r>
          </a:p>
          <a:p>
            <a:pPr eaLnBrk="1" hangingPunct="1"/>
            <a:endParaRPr lang="en-GB" altLang="en-US"/>
          </a:p>
          <a:p>
            <a:pPr eaLnBrk="1" hangingPunct="1">
              <a:buFont typeface="Arial" panose="020B0604020202020204" pitchFamily="34" charset="0"/>
              <a:buNone/>
            </a:pPr>
            <a:endParaRPr lang="en-GB" altLang="en-US"/>
          </a:p>
          <a:p>
            <a:pPr eaLnBrk="1" hangingPunct="1">
              <a:buFont typeface="Arial" panose="020B0604020202020204" pitchFamily="34" charset="0"/>
              <a:buNone/>
            </a:pPr>
            <a:endParaRPr lang="en-GB" altLang="en-US"/>
          </a:p>
          <a:p>
            <a:pPr eaLnBrk="1" hangingPunct="1"/>
            <a:endParaRPr lang="en-GB" altLang="en-US"/>
          </a:p>
        </p:txBody>
      </p:sp>
    </p:spTree>
    <p:extLst>
      <p:ext uri="{BB962C8B-B14F-4D97-AF65-F5344CB8AC3E}">
        <p14:creationId xmlns:p14="http://schemas.microsoft.com/office/powerpoint/2010/main" val="14523080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37649" y="905535"/>
            <a:ext cx="4200525" cy="510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5" name="TextBox 4"/>
          <p:cNvSpPr txBox="1"/>
          <p:nvPr/>
        </p:nvSpPr>
        <p:spPr>
          <a:xfrm>
            <a:off x="1979712" y="5636277"/>
            <a:ext cx="3348372" cy="300082"/>
          </a:xfrm>
          <a:prstGeom prst="rect">
            <a:avLst/>
          </a:prstGeom>
          <a:noFill/>
        </p:spPr>
        <p:txBody>
          <a:bodyPr wrap="square" rtlCol="0">
            <a:spAutoFit/>
          </a:bodyPr>
          <a:lstStyle/>
          <a:p>
            <a:r>
              <a:rPr lang="en-GB" sz="1350" dirty="0">
                <a:solidFill>
                  <a:schemeClr val="bg1"/>
                </a:solidFill>
              </a:rPr>
              <a:t> </a:t>
            </a:r>
            <a:r>
              <a:rPr lang="en-US" sz="1350" dirty="0">
                <a:solidFill>
                  <a:schemeClr val="bg1"/>
                </a:solidFill>
              </a:rPr>
              <a:t>Jan 13, 2021</a:t>
            </a:r>
          </a:p>
        </p:txBody>
      </p:sp>
      <p:pic>
        <p:nvPicPr>
          <p:cNvPr id="8" name="Picture 7"/>
          <p:cNvPicPr>
            <a:picLocks noChangeAspect="1"/>
          </p:cNvPicPr>
          <p:nvPr/>
        </p:nvPicPr>
        <p:blipFill>
          <a:blip r:embed="rId4"/>
          <a:stretch>
            <a:fillRect/>
          </a:stretch>
        </p:blipFill>
        <p:spPr>
          <a:xfrm>
            <a:off x="2982361" y="4371520"/>
            <a:ext cx="5866025" cy="4690052"/>
          </a:xfrm>
          <a:prstGeom prst="rect">
            <a:avLst/>
          </a:prstGeom>
        </p:spPr>
      </p:pic>
      <p:grpSp>
        <p:nvGrpSpPr>
          <p:cNvPr id="16" name="Group 15"/>
          <p:cNvGrpSpPr/>
          <p:nvPr/>
        </p:nvGrpSpPr>
        <p:grpSpPr>
          <a:xfrm>
            <a:off x="2982361" y="998731"/>
            <a:ext cx="5907881" cy="3991763"/>
            <a:chOff x="4396845" y="541919"/>
            <a:chExt cx="7877175" cy="5322351"/>
          </a:xfrm>
        </p:grpSpPr>
        <p:pic>
          <p:nvPicPr>
            <p:cNvPr id="6" name="Picture 5"/>
            <p:cNvPicPr>
              <a:picLocks noChangeAspect="1"/>
            </p:cNvPicPr>
            <p:nvPr/>
          </p:nvPicPr>
          <p:blipFill>
            <a:blip r:embed="rId5"/>
            <a:stretch>
              <a:fillRect/>
            </a:stretch>
          </p:blipFill>
          <p:spPr>
            <a:xfrm>
              <a:off x="4420658" y="917557"/>
              <a:ext cx="7639050" cy="1695450"/>
            </a:xfrm>
            <a:prstGeom prst="rect">
              <a:avLst/>
            </a:prstGeom>
          </p:spPr>
        </p:pic>
        <p:pic>
          <p:nvPicPr>
            <p:cNvPr id="7" name="Picture 6"/>
            <p:cNvPicPr>
              <a:picLocks noChangeAspect="1"/>
            </p:cNvPicPr>
            <p:nvPr/>
          </p:nvPicPr>
          <p:blipFill>
            <a:blip r:embed="rId6"/>
            <a:stretch>
              <a:fillRect/>
            </a:stretch>
          </p:blipFill>
          <p:spPr>
            <a:xfrm>
              <a:off x="4420658" y="541919"/>
              <a:ext cx="7639050" cy="662707"/>
            </a:xfrm>
            <a:prstGeom prst="rect">
              <a:avLst/>
            </a:prstGeom>
          </p:spPr>
        </p:pic>
        <p:pic>
          <p:nvPicPr>
            <p:cNvPr id="15" name="Picture 14"/>
            <p:cNvPicPr>
              <a:picLocks noChangeAspect="1"/>
            </p:cNvPicPr>
            <p:nvPr/>
          </p:nvPicPr>
          <p:blipFill>
            <a:blip r:embed="rId7"/>
            <a:stretch>
              <a:fillRect/>
            </a:stretch>
          </p:blipFill>
          <p:spPr>
            <a:xfrm>
              <a:off x="4396845" y="2597195"/>
              <a:ext cx="7877175" cy="3267075"/>
            </a:xfrm>
            <a:prstGeom prst="rect">
              <a:avLst/>
            </a:prstGeom>
          </p:spPr>
        </p:pic>
      </p:grpSp>
      <p:pic>
        <p:nvPicPr>
          <p:cNvPr id="9" name="Picture 8">
            <a:extLst>
              <a:ext uri="{FF2B5EF4-FFF2-40B4-BE49-F238E27FC236}">
                <a16:creationId xmlns:a16="http://schemas.microsoft.com/office/drawing/2014/main" id="{C6A6C4B4-581F-4F3B-AC27-343D2875462B}"/>
              </a:ext>
            </a:extLst>
          </p:cNvPr>
          <p:cNvPicPr>
            <a:picLocks noChangeAspect="1"/>
          </p:cNvPicPr>
          <p:nvPr/>
        </p:nvPicPr>
        <p:blipFill>
          <a:blip r:embed="rId8"/>
          <a:stretch>
            <a:fillRect/>
          </a:stretch>
        </p:blipFill>
        <p:spPr>
          <a:xfrm>
            <a:off x="1737957" y="857250"/>
            <a:ext cx="5668086" cy="5143500"/>
          </a:xfrm>
          <a:prstGeom prst="rect">
            <a:avLst/>
          </a:prstGeom>
        </p:spPr>
      </p:pic>
    </p:spTree>
    <p:extLst>
      <p:ext uri="{BB962C8B-B14F-4D97-AF65-F5344CB8AC3E}">
        <p14:creationId xmlns:p14="http://schemas.microsoft.com/office/powerpoint/2010/main" val="3788131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67721-B42A-A6BE-5362-433E4C8E5E6A}"/>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96298372-6C90-91E5-1AFF-26BA6F51B369}"/>
              </a:ext>
            </a:extLst>
          </p:cNvPr>
          <p:cNvSpPr>
            <a:spLocks noGrp="1"/>
          </p:cNvSpPr>
          <p:nvPr>
            <p:ph idx="1"/>
          </p:nvPr>
        </p:nvSpPr>
        <p:spPr/>
        <p:txBody>
          <a:bodyPr>
            <a:normAutofit/>
          </a:bodyPr>
          <a:lstStyle/>
          <a:p>
            <a:pPr marL="0" indent="0">
              <a:buNone/>
            </a:pPr>
            <a:endParaRPr lang="en-GB" sz="1500" dirty="0"/>
          </a:p>
          <a:p>
            <a:pPr marL="0" indent="0">
              <a:buNone/>
            </a:pPr>
            <a:endParaRPr lang="en-GB" sz="1500" dirty="0"/>
          </a:p>
          <a:p>
            <a:pPr marL="0" indent="0">
              <a:buNone/>
            </a:pPr>
            <a:endParaRPr lang="en-GB" sz="1500" dirty="0"/>
          </a:p>
          <a:p>
            <a:pPr marL="0" indent="0">
              <a:buNone/>
            </a:pPr>
            <a:endParaRPr lang="en-GB" sz="1500" dirty="0"/>
          </a:p>
          <a:p>
            <a:pPr marL="0" indent="0">
              <a:buNone/>
            </a:pPr>
            <a:endParaRPr lang="en-GB" sz="1500" dirty="0"/>
          </a:p>
          <a:p>
            <a:pPr marL="0" indent="0">
              <a:buNone/>
            </a:pPr>
            <a:endParaRPr lang="en-GB" sz="1500" dirty="0"/>
          </a:p>
          <a:p>
            <a:pPr marL="0" indent="0">
              <a:buNone/>
            </a:pPr>
            <a:endParaRPr lang="en-GB" sz="1500" dirty="0"/>
          </a:p>
          <a:p>
            <a:pPr marL="0" indent="0">
              <a:buNone/>
            </a:pPr>
            <a:endParaRPr lang="en-GB" sz="1500" dirty="0"/>
          </a:p>
          <a:p>
            <a:pPr marL="0" indent="0">
              <a:buNone/>
            </a:pPr>
            <a:endParaRPr lang="en-GB" sz="1500" dirty="0"/>
          </a:p>
          <a:p>
            <a:pPr marL="0" indent="0">
              <a:buNone/>
            </a:pPr>
            <a:endParaRPr lang="en-GB" sz="1500" dirty="0"/>
          </a:p>
          <a:p>
            <a:pPr marL="0" indent="0">
              <a:buNone/>
            </a:pPr>
            <a:endParaRPr lang="en-GB" sz="1500" dirty="0"/>
          </a:p>
          <a:p>
            <a:pPr marL="0" indent="0">
              <a:buNone/>
            </a:pPr>
            <a:r>
              <a:rPr lang="en-GB" sz="1500" dirty="0"/>
              <a:t>The Guardian 8/3/23 </a:t>
            </a:r>
          </a:p>
        </p:txBody>
      </p:sp>
      <p:pic>
        <p:nvPicPr>
          <p:cNvPr id="5" name="Picture 4">
            <a:extLst>
              <a:ext uri="{FF2B5EF4-FFF2-40B4-BE49-F238E27FC236}">
                <a16:creationId xmlns:a16="http://schemas.microsoft.com/office/drawing/2014/main" id="{C388D4A4-E240-254B-83F9-7948FA469446}"/>
              </a:ext>
            </a:extLst>
          </p:cNvPr>
          <p:cNvPicPr>
            <a:picLocks noChangeAspect="1"/>
          </p:cNvPicPr>
          <p:nvPr/>
        </p:nvPicPr>
        <p:blipFill>
          <a:blip r:embed="rId2"/>
          <a:stretch>
            <a:fillRect/>
          </a:stretch>
        </p:blipFill>
        <p:spPr>
          <a:xfrm>
            <a:off x="2627785" y="857250"/>
            <a:ext cx="4628444" cy="5143500"/>
          </a:xfrm>
          <a:prstGeom prst="rect">
            <a:avLst/>
          </a:prstGeom>
        </p:spPr>
      </p:pic>
      <p:pic>
        <p:nvPicPr>
          <p:cNvPr id="6" name="Picture 5">
            <a:extLst>
              <a:ext uri="{FF2B5EF4-FFF2-40B4-BE49-F238E27FC236}">
                <a16:creationId xmlns:a16="http://schemas.microsoft.com/office/drawing/2014/main" id="{2C2771F7-F97B-E1B3-3231-2DC8848E949D}"/>
              </a:ext>
            </a:extLst>
          </p:cNvPr>
          <p:cNvPicPr>
            <a:picLocks noChangeAspect="1"/>
          </p:cNvPicPr>
          <p:nvPr/>
        </p:nvPicPr>
        <p:blipFill>
          <a:blip r:embed="rId3"/>
          <a:stretch>
            <a:fillRect/>
          </a:stretch>
        </p:blipFill>
        <p:spPr>
          <a:xfrm>
            <a:off x="457775" y="94176"/>
            <a:ext cx="6798453" cy="6763824"/>
          </a:xfrm>
          <a:prstGeom prst="rect">
            <a:avLst/>
          </a:prstGeom>
        </p:spPr>
      </p:pic>
    </p:spTree>
    <p:extLst>
      <p:ext uri="{BB962C8B-B14F-4D97-AF65-F5344CB8AC3E}">
        <p14:creationId xmlns:p14="http://schemas.microsoft.com/office/powerpoint/2010/main" val="20961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p:cNvSpPr>
          <p:nvPr>
            <p:ph type="title"/>
          </p:nvPr>
        </p:nvSpPr>
        <p:spPr/>
        <p:txBody>
          <a:bodyPr/>
          <a:lstStyle/>
          <a:p>
            <a:pPr eaLnBrk="1" hangingPunct="1"/>
            <a:r>
              <a:rPr lang="en-GB" altLang="en-US"/>
              <a:t>Examples of Metapopulations </a:t>
            </a:r>
          </a:p>
        </p:txBody>
      </p:sp>
      <p:sp>
        <p:nvSpPr>
          <p:cNvPr id="92163" name="Rectangle 3"/>
          <p:cNvSpPr>
            <a:spLocks noGrp="1"/>
          </p:cNvSpPr>
          <p:nvPr>
            <p:ph type="body" idx="1"/>
          </p:nvPr>
        </p:nvSpPr>
        <p:spPr/>
        <p:txBody>
          <a:bodyPr/>
          <a:lstStyle/>
          <a:p>
            <a:pPr eaLnBrk="1" hangingPunct="1">
              <a:lnSpc>
                <a:spcPct val="90000"/>
              </a:lnSpc>
              <a:buFont typeface="Arial" panose="020B0604020202020204" pitchFamily="34" charset="0"/>
              <a:buNone/>
            </a:pPr>
            <a:r>
              <a:rPr lang="en-GB" altLang="en-US" dirty="0"/>
              <a:t>Examples of </a:t>
            </a:r>
            <a:r>
              <a:rPr lang="en-GB" altLang="en-US" dirty="0" err="1"/>
              <a:t>metapopulations</a:t>
            </a:r>
            <a:r>
              <a:rPr lang="en-GB" altLang="en-US" dirty="0"/>
              <a:t>:</a:t>
            </a:r>
          </a:p>
          <a:p>
            <a:pPr eaLnBrk="1" hangingPunct="1">
              <a:lnSpc>
                <a:spcPct val="90000"/>
              </a:lnSpc>
            </a:pPr>
            <a:r>
              <a:rPr lang="en-GB" altLang="en-US" dirty="0"/>
              <a:t>A number of butterfly populations have a </a:t>
            </a:r>
            <a:r>
              <a:rPr lang="en-GB" altLang="en-US" dirty="0" err="1"/>
              <a:t>metapopulation</a:t>
            </a:r>
            <a:r>
              <a:rPr lang="en-GB" altLang="en-US" dirty="0"/>
              <a:t> structure (</a:t>
            </a:r>
            <a:r>
              <a:rPr lang="en-GB" altLang="en-US" i="1" dirty="0" err="1"/>
              <a:t>Plebejus</a:t>
            </a:r>
            <a:r>
              <a:rPr lang="en-GB" altLang="en-US" i="1" dirty="0"/>
              <a:t> </a:t>
            </a:r>
            <a:r>
              <a:rPr lang="en-GB" altLang="en-US" i="1" dirty="0" err="1"/>
              <a:t>argus</a:t>
            </a:r>
            <a:r>
              <a:rPr lang="en-GB" altLang="en-US" dirty="0"/>
              <a:t>, Glanville fritillary, bay </a:t>
            </a:r>
            <a:r>
              <a:rPr lang="en-GB" altLang="en-US" dirty="0" err="1"/>
              <a:t>checkerspot</a:t>
            </a:r>
            <a:r>
              <a:rPr lang="en-GB" altLang="en-US" dirty="0"/>
              <a:t>)</a:t>
            </a:r>
          </a:p>
          <a:p>
            <a:pPr eaLnBrk="1" hangingPunct="1">
              <a:lnSpc>
                <a:spcPct val="90000"/>
              </a:lnSpc>
            </a:pPr>
            <a:r>
              <a:rPr lang="en-GB" altLang="en-US" dirty="0"/>
              <a:t>Daphnia in rock pools</a:t>
            </a:r>
          </a:p>
          <a:p>
            <a:pPr eaLnBrk="1" hangingPunct="1">
              <a:lnSpc>
                <a:spcPct val="90000"/>
              </a:lnSpc>
            </a:pPr>
            <a:r>
              <a:rPr lang="en-GB" altLang="en-US" dirty="0"/>
              <a:t>Voles on islands</a:t>
            </a:r>
          </a:p>
          <a:p>
            <a:r>
              <a:rPr lang="en-GB" altLang="en-US"/>
              <a:t>Amphibians in ponds</a:t>
            </a:r>
          </a:p>
          <a:p>
            <a:pPr eaLnBrk="1" hangingPunct="1">
              <a:lnSpc>
                <a:spcPct val="90000"/>
              </a:lnSpc>
            </a:pPr>
            <a:endParaRPr lang="en-GB" altLang="en-US"/>
          </a:p>
          <a:p>
            <a:pPr eaLnBrk="1" hangingPunct="1">
              <a:lnSpc>
                <a:spcPct val="90000"/>
              </a:lnSpc>
              <a:buFont typeface="Arial" panose="020B0604020202020204" pitchFamily="34" charset="0"/>
              <a:buNone/>
            </a:pPr>
            <a:r>
              <a:rPr lang="en-GB" altLang="en-US" dirty="0"/>
              <a:t>(see </a:t>
            </a:r>
            <a:r>
              <a:rPr lang="en-GB" altLang="en-US" dirty="0" err="1"/>
              <a:t>Hanski’s</a:t>
            </a:r>
            <a:r>
              <a:rPr lang="en-GB" altLang="en-US" dirty="0"/>
              <a:t> books)</a:t>
            </a:r>
          </a:p>
          <a:p>
            <a:pPr eaLnBrk="1" hangingPunct="1">
              <a:lnSpc>
                <a:spcPct val="90000"/>
              </a:lnSpc>
            </a:pPr>
            <a:endParaRPr lang="en-GB" altLang="en-US" dirty="0"/>
          </a:p>
        </p:txBody>
      </p:sp>
    </p:spTree>
    <p:extLst>
      <p:ext uri="{BB962C8B-B14F-4D97-AF65-F5344CB8AC3E}">
        <p14:creationId xmlns:p14="http://schemas.microsoft.com/office/powerpoint/2010/main" val="2400964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p:cNvSpPr>
          <p:nvPr>
            <p:ph type="title"/>
          </p:nvPr>
        </p:nvSpPr>
        <p:spPr/>
        <p:txBody>
          <a:bodyPr/>
          <a:lstStyle/>
          <a:p>
            <a:pPr eaLnBrk="1" hangingPunct="1"/>
            <a:r>
              <a:rPr lang="en-GB" altLang="en-US"/>
              <a:t>Logistic growth</a:t>
            </a:r>
            <a:endParaRPr lang="en-US" altLang="en-US"/>
          </a:p>
        </p:txBody>
      </p:sp>
      <p:sp>
        <p:nvSpPr>
          <p:cNvPr id="66563" name="Rectangle 3"/>
          <p:cNvSpPr>
            <a:spLocks noGrp="1"/>
          </p:cNvSpPr>
          <p:nvPr>
            <p:ph type="body" idx="1"/>
          </p:nvPr>
        </p:nvSpPr>
        <p:spPr/>
        <p:txBody>
          <a:bodyPr/>
          <a:lstStyle/>
          <a:p>
            <a:pPr eaLnBrk="1" hangingPunct="1"/>
            <a:r>
              <a:rPr lang="en-GB" altLang="en-US" dirty="0"/>
              <a:t>The logistic growth model has a growth rate and carrying capacity as parameters. </a:t>
            </a:r>
          </a:p>
          <a:p>
            <a:pPr eaLnBrk="1" hangingPunct="1"/>
            <a:r>
              <a:rPr lang="en-GB" altLang="en-US" dirty="0"/>
              <a:t>But what do the parameters really mean?</a:t>
            </a:r>
          </a:p>
          <a:p>
            <a:pPr eaLnBrk="1" hangingPunct="1"/>
            <a:r>
              <a:rPr lang="en-GB" altLang="en-US" dirty="0"/>
              <a:t>The carrying capacity is often interpreted as a parameter of the system with a biological meaning</a:t>
            </a:r>
          </a:p>
          <a:p>
            <a:pPr eaLnBrk="1" hangingPunct="1"/>
            <a:r>
              <a:rPr lang="en-GB" altLang="en-US" dirty="0"/>
              <a:t>Often the carrying capacity depends on life history parameters</a:t>
            </a:r>
          </a:p>
          <a:p>
            <a:pPr eaLnBrk="1" hangingPunct="1"/>
            <a:r>
              <a:rPr lang="en-GB" altLang="en-US" dirty="0"/>
              <a:t>The get meaningful insights from the model you need to know how the biology feeds into the model</a:t>
            </a:r>
          </a:p>
        </p:txBody>
      </p:sp>
    </p:spTree>
    <p:extLst>
      <p:ext uri="{BB962C8B-B14F-4D97-AF65-F5344CB8AC3E}">
        <p14:creationId xmlns:p14="http://schemas.microsoft.com/office/powerpoint/2010/main" val="7887174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p:cNvSpPr>
          <p:nvPr>
            <p:ph type="title"/>
          </p:nvPr>
        </p:nvSpPr>
        <p:spPr>
          <a:xfrm>
            <a:off x="685800" y="-171450"/>
            <a:ext cx="7772400" cy="1143000"/>
          </a:xfrm>
        </p:spPr>
        <p:txBody>
          <a:bodyPr/>
          <a:lstStyle/>
          <a:p>
            <a:pPr eaLnBrk="1" hangingPunct="1"/>
            <a:r>
              <a:rPr lang="en-GB" altLang="en-US"/>
              <a:t>Examples of Metapopulations </a:t>
            </a:r>
          </a:p>
        </p:txBody>
      </p:sp>
      <p:sp>
        <p:nvSpPr>
          <p:cNvPr id="93187" name="Rectangle 3"/>
          <p:cNvSpPr>
            <a:spLocks noGrp="1"/>
          </p:cNvSpPr>
          <p:nvPr>
            <p:ph type="body" idx="1"/>
          </p:nvPr>
        </p:nvSpPr>
        <p:spPr>
          <a:xfrm>
            <a:off x="1477963" y="5715000"/>
            <a:ext cx="5399087" cy="1219200"/>
          </a:xfrm>
        </p:spPr>
        <p:txBody>
          <a:bodyPr/>
          <a:lstStyle/>
          <a:p>
            <a:pPr algn="ctr" eaLnBrk="1" hangingPunct="1">
              <a:buFont typeface="Arial" panose="020B0604020202020204" pitchFamily="34" charset="0"/>
              <a:buNone/>
            </a:pPr>
            <a:r>
              <a:rPr lang="en-GB" altLang="en-US"/>
              <a:t>Glanville fritillary (</a:t>
            </a:r>
            <a:r>
              <a:rPr lang="en-GB" altLang="en-US" i="1"/>
              <a:t>Melitaea</a:t>
            </a:r>
            <a:r>
              <a:rPr lang="en-GB" altLang="en-US" b="1" i="1"/>
              <a:t> </a:t>
            </a:r>
            <a:r>
              <a:rPr lang="en-GB" altLang="en-US" i="1"/>
              <a:t> cinxia</a:t>
            </a:r>
            <a:r>
              <a:rPr lang="en-GB" altLang="en-US"/>
              <a:t>)</a:t>
            </a:r>
          </a:p>
        </p:txBody>
      </p:sp>
      <p:pic>
        <p:nvPicPr>
          <p:cNvPr id="93188" name="Picture 4" descr="movebp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268413"/>
            <a:ext cx="5867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7050" y="765175"/>
            <a:ext cx="2016125"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04035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p:cNvSpPr>
          <p:nvPr>
            <p:ph type="title"/>
          </p:nvPr>
        </p:nvSpPr>
        <p:spPr/>
        <p:txBody>
          <a:bodyPr/>
          <a:lstStyle/>
          <a:p>
            <a:pPr eaLnBrk="1" hangingPunct="1"/>
            <a:r>
              <a:rPr lang="en-GB" altLang="en-US"/>
              <a:t>Metapopulations and carrying capacity</a:t>
            </a:r>
            <a:endParaRPr lang="en-US" altLang="en-US"/>
          </a:p>
        </p:txBody>
      </p:sp>
      <p:sp>
        <p:nvSpPr>
          <p:cNvPr id="95235" name="Content Placeholder 2"/>
          <p:cNvSpPr>
            <a:spLocks noGrp="1"/>
          </p:cNvSpPr>
          <p:nvPr>
            <p:ph idx="1"/>
          </p:nvPr>
        </p:nvSpPr>
        <p:spPr/>
        <p:txBody>
          <a:bodyPr/>
          <a:lstStyle/>
          <a:p>
            <a:pPr eaLnBrk="1" hangingPunct="1"/>
            <a:endParaRPr lang="en-GB" altLang="en-US" dirty="0"/>
          </a:p>
          <a:p>
            <a:pPr eaLnBrk="1" hangingPunct="1"/>
            <a:r>
              <a:rPr lang="en-GB" altLang="en-US" dirty="0"/>
              <a:t>What the </a:t>
            </a:r>
            <a:r>
              <a:rPr lang="en-GB" altLang="en-US" dirty="0" err="1"/>
              <a:t>metapopulation</a:t>
            </a:r>
            <a:r>
              <a:rPr lang="en-GB" altLang="en-US" dirty="0"/>
              <a:t> demonstrates is that the carrying capacity is not a simple parameter of the system</a:t>
            </a:r>
          </a:p>
          <a:p>
            <a:pPr eaLnBrk="1" hangingPunct="1"/>
            <a:r>
              <a:rPr lang="en-GB" altLang="en-US" dirty="0"/>
              <a:t>It depends on other factors, such as birth and death rates, or the ability to colonise space.</a:t>
            </a:r>
          </a:p>
          <a:p>
            <a:pPr eaLnBrk="1" hangingPunct="1"/>
            <a:r>
              <a:rPr lang="en-GB" altLang="en-US" dirty="0"/>
              <a:t>This has been generalised in other spatial models</a:t>
            </a:r>
          </a:p>
        </p:txBody>
      </p:sp>
    </p:spTree>
    <p:extLst>
      <p:ext uri="{BB962C8B-B14F-4D97-AF65-F5344CB8AC3E}">
        <p14:creationId xmlns:p14="http://schemas.microsoft.com/office/powerpoint/2010/main" val="41236857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3200400"/>
            <a:ext cx="5386388"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9" name="Rectangle 3"/>
          <p:cNvSpPr>
            <a:spLocks noGrp="1"/>
          </p:cNvSpPr>
          <p:nvPr>
            <p:ph type="title"/>
          </p:nvPr>
        </p:nvSpPr>
        <p:spPr/>
        <p:txBody>
          <a:bodyPr/>
          <a:lstStyle/>
          <a:p>
            <a:pPr eaLnBrk="1" hangingPunct="1"/>
            <a:r>
              <a:rPr lang="en-GB" altLang="en-US"/>
              <a:t>Rescue effect</a:t>
            </a:r>
          </a:p>
        </p:txBody>
      </p:sp>
      <p:sp>
        <p:nvSpPr>
          <p:cNvPr id="96260" name="Rectangle 4"/>
          <p:cNvSpPr>
            <a:spLocks noGrp="1"/>
          </p:cNvSpPr>
          <p:nvPr>
            <p:ph type="body" idx="1"/>
          </p:nvPr>
        </p:nvSpPr>
        <p:spPr/>
        <p:txBody>
          <a:bodyPr/>
          <a:lstStyle/>
          <a:p>
            <a:pPr eaLnBrk="1" hangingPunct="1"/>
            <a:r>
              <a:rPr lang="en-GB" altLang="en-US" dirty="0"/>
              <a:t>The </a:t>
            </a:r>
            <a:r>
              <a:rPr lang="en-GB" altLang="en-US" dirty="0" err="1"/>
              <a:t>Levins</a:t>
            </a:r>
            <a:r>
              <a:rPr lang="en-GB" altLang="en-US" dirty="0"/>
              <a:t>’ </a:t>
            </a:r>
            <a:r>
              <a:rPr lang="en-GB" altLang="en-US" dirty="0" err="1"/>
              <a:t>metapopulation</a:t>
            </a:r>
            <a:r>
              <a:rPr lang="en-GB" altLang="en-US" dirty="0"/>
              <a:t> assumes extinction rates are constant</a:t>
            </a:r>
          </a:p>
          <a:p>
            <a:pPr eaLnBrk="1" hangingPunct="1"/>
            <a:endParaRPr lang="en-GB" altLang="en-US" dirty="0"/>
          </a:p>
          <a:p>
            <a:pPr eaLnBrk="1" hangingPunct="1"/>
            <a:endParaRPr lang="en-GB" altLang="en-US" dirty="0"/>
          </a:p>
          <a:p>
            <a:pPr eaLnBrk="1" hangingPunct="1"/>
            <a:endParaRPr lang="en-GB" altLang="en-US" dirty="0"/>
          </a:p>
          <a:p>
            <a:pPr eaLnBrk="1" hangingPunct="1"/>
            <a:endParaRPr lang="en-GB" altLang="en-US" dirty="0"/>
          </a:p>
          <a:p>
            <a:pPr eaLnBrk="1" hangingPunct="1"/>
            <a:endParaRPr lang="en-GB" altLang="en-US" dirty="0"/>
          </a:p>
        </p:txBody>
      </p:sp>
      <p:sp>
        <p:nvSpPr>
          <p:cNvPr id="96261" name="Text Box 5"/>
          <p:cNvSpPr txBox="1">
            <a:spLocks noChangeArrowheads="1"/>
          </p:cNvSpPr>
          <p:nvPr/>
        </p:nvSpPr>
        <p:spPr bwMode="auto">
          <a:xfrm>
            <a:off x="2286000" y="35052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Comic Sans MS" panose="030F0702030302020204" pitchFamily="66" charset="0"/>
              </a:rPr>
              <a:t>colonisation</a:t>
            </a:r>
          </a:p>
        </p:txBody>
      </p:sp>
      <p:sp>
        <p:nvSpPr>
          <p:cNvPr id="96262" name="Text Box 6"/>
          <p:cNvSpPr txBox="1">
            <a:spLocks noChangeArrowheads="1"/>
          </p:cNvSpPr>
          <p:nvPr/>
        </p:nvSpPr>
        <p:spPr bwMode="auto">
          <a:xfrm>
            <a:off x="4648200" y="4343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Comic Sans MS" panose="030F0702030302020204" pitchFamily="66" charset="0"/>
              </a:rPr>
              <a:t>extinction</a:t>
            </a:r>
          </a:p>
        </p:txBody>
      </p:sp>
      <p:sp>
        <p:nvSpPr>
          <p:cNvPr id="4" name="TextBox 3"/>
          <p:cNvSpPr txBox="1"/>
          <p:nvPr/>
        </p:nvSpPr>
        <p:spPr>
          <a:xfrm>
            <a:off x="3609594" y="6227064"/>
            <a:ext cx="953262" cy="369332"/>
          </a:xfrm>
          <a:prstGeom prst="rect">
            <a:avLst/>
          </a:prstGeom>
          <a:solidFill>
            <a:schemeClr val="bg1"/>
          </a:solidFill>
        </p:spPr>
        <p:txBody>
          <a:bodyPr wrap="square" rtlCol="0">
            <a:spAutoFit/>
          </a:bodyPr>
          <a:lstStyle/>
          <a:p>
            <a:r>
              <a:rPr lang="en-GB" dirty="0"/>
              <a:t>1-e/m</a:t>
            </a:r>
          </a:p>
        </p:txBody>
      </p:sp>
    </p:spTree>
    <p:extLst>
      <p:ext uri="{BB962C8B-B14F-4D97-AF65-F5344CB8AC3E}">
        <p14:creationId xmlns:p14="http://schemas.microsoft.com/office/powerpoint/2010/main" val="2714662188"/>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p:cNvSpPr>
          <p:nvPr>
            <p:ph type="title"/>
          </p:nvPr>
        </p:nvSpPr>
        <p:spPr/>
        <p:txBody>
          <a:bodyPr/>
          <a:lstStyle/>
          <a:p>
            <a:pPr eaLnBrk="1" hangingPunct="1"/>
            <a:r>
              <a:rPr lang="en-GB" altLang="en-US"/>
              <a:t>Rescue effect</a:t>
            </a:r>
          </a:p>
        </p:txBody>
      </p:sp>
      <p:sp>
        <p:nvSpPr>
          <p:cNvPr id="99331" name="Rectangle 3"/>
          <p:cNvSpPr>
            <a:spLocks noGrp="1"/>
          </p:cNvSpPr>
          <p:nvPr>
            <p:ph type="body" idx="1"/>
          </p:nvPr>
        </p:nvSpPr>
        <p:spPr/>
        <p:txBody>
          <a:bodyPr/>
          <a:lstStyle/>
          <a:p>
            <a:pPr eaLnBrk="1" hangingPunct="1">
              <a:lnSpc>
                <a:spcPct val="90000"/>
              </a:lnSpc>
            </a:pPr>
            <a:r>
              <a:rPr lang="en-GB" altLang="en-US"/>
              <a:t>The Levins’ metapopulation assumes extinction rates are constant</a:t>
            </a:r>
          </a:p>
          <a:p>
            <a:pPr eaLnBrk="1" hangingPunct="1">
              <a:lnSpc>
                <a:spcPct val="90000"/>
              </a:lnSpc>
            </a:pPr>
            <a:r>
              <a:rPr lang="en-GB" altLang="en-US"/>
              <a:t>Population numbers in a patch depend on the number of patches occupied in the vicinity (immigration)</a:t>
            </a:r>
          </a:p>
          <a:p>
            <a:pPr eaLnBrk="1" hangingPunct="1">
              <a:lnSpc>
                <a:spcPct val="90000"/>
              </a:lnSpc>
            </a:pPr>
            <a:r>
              <a:rPr lang="en-GB" altLang="en-US"/>
              <a:t>The extinction rate will decrease if more patches are occupied. </a:t>
            </a:r>
          </a:p>
          <a:p>
            <a:pPr eaLnBrk="1" hangingPunct="1">
              <a:lnSpc>
                <a:spcPct val="90000"/>
              </a:lnSpc>
            </a:pPr>
            <a:r>
              <a:rPr lang="en-GB" altLang="en-US"/>
              <a:t>Hanski proposed </a:t>
            </a:r>
            <a:r>
              <a:rPr lang="en-GB" altLang="en-US" i="1"/>
              <a:t>e=e</a:t>
            </a:r>
            <a:r>
              <a:rPr lang="en-GB" altLang="en-US" i="1" baseline="-25000"/>
              <a:t>0</a:t>
            </a:r>
            <a:r>
              <a:rPr lang="en-GB" altLang="en-US"/>
              <a:t> exp(-</a:t>
            </a:r>
            <a:r>
              <a:rPr lang="en-GB" altLang="en-US" i="1"/>
              <a:t>ap</a:t>
            </a:r>
            <a:r>
              <a:rPr lang="en-GB" altLang="en-US"/>
              <a:t>)</a:t>
            </a:r>
          </a:p>
        </p:txBody>
      </p:sp>
    </p:spTree>
    <p:extLst>
      <p:ext uri="{BB962C8B-B14F-4D97-AF65-F5344CB8AC3E}">
        <p14:creationId xmlns:p14="http://schemas.microsoft.com/office/powerpoint/2010/main" val="1679159125"/>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p:cNvSpPr>
          <p:nvPr>
            <p:ph type="title"/>
          </p:nvPr>
        </p:nvSpPr>
        <p:spPr/>
        <p:txBody>
          <a:bodyPr/>
          <a:lstStyle/>
          <a:p>
            <a:pPr eaLnBrk="1" hangingPunct="1"/>
            <a:r>
              <a:rPr lang="en-GB" altLang="en-US"/>
              <a:t>Rescue effect</a:t>
            </a:r>
          </a:p>
        </p:txBody>
      </p:sp>
      <p:sp>
        <p:nvSpPr>
          <p:cNvPr id="100355" name="Rectangle 3"/>
          <p:cNvSpPr>
            <a:spLocks noGrp="1"/>
          </p:cNvSpPr>
          <p:nvPr>
            <p:ph type="body" idx="1"/>
          </p:nvPr>
        </p:nvSpPr>
        <p:spPr/>
        <p:txBody>
          <a:bodyPr/>
          <a:lstStyle/>
          <a:p>
            <a:pPr eaLnBrk="1" hangingPunct="1"/>
            <a:r>
              <a:rPr lang="en-GB" altLang="en-US"/>
              <a:t>If </a:t>
            </a:r>
            <a:r>
              <a:rPr lang="en-GB" altLang="en-US" i="1"/>
              <a:t>e=e</a:t>
            </a:r>
            <a:r>
              <a:rPr lang="en-GB" altLang="en-US" i="1" baseline="-25000"/>
              <a:t>0</a:t>
            </a:r>
            <a:r>
              <a:rPr lang="en-GB" altLang="en-US"/>
              <a:t> exp(-</a:t>
            </a:r>
            <a:r>
              <a:rPr lang="en-GB" altLang="en-US" i="1"/>
              <a:t>ap</a:t>
            </a:r>
            <a:r>
              <a:rPr lang="en-GB" altLang="en-US"/>
              <a:t>)</a:t>
            </a:r>
          </a:p>
        </p:txBody>
      </p:sp>
      <p:pic>
        <p:nvPicPr>
          <p:cNvPr id="10035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868613"/>
            <a:ext cx="4876800" cy="300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7" name="Text Box 5"/>
          <p:cNvSpPr txBox="1">
            <a:spLocks noChangeArrowheads="1"/>
          </p:cNvSpPr>
          <p:nvPr/>
        </p:nvSpPr>
        <p:spPr bwMode="auto">
          <a:xfrm>
            <a:off x="3657600" y="40386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Comic Sans MS" panose="030F0702030302020204" pitchFamily="66" charset="0"/>
              </a:rPr>
              <a:t>colonisation</a:t>
            </a:r>
          </a:p>
        </p:txBody>
      </p:sp>
      <p:sp>
        <p:nvSpPr>
          <p:cNvPr id="100358" name="Text Box 6"/>
          <p:cNvSpPr txBox="1">
            <a:spLocks noChangeArrowheads="1"/>
          </p:cNvSpPr>
          <p:nvPr/>
        </p:nvSpPr>
        <p:spPr bwMode="auto">
          <a:xfrm>
            <a:off x="2057400" y="2819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Comic Sans MS" panose="030F0702030302020204" pitchFamily="66" charset="0"/>
              </a:rPr>
              <a:t>extinction</a:t>
            </a:r>
          </a:p>
        </p:txBody>
      </p:sp>
      <p:grpSp>
        <p:nvGrpSpPr>
          <p:cNvPr id="2" name="Group 7"/>
          <p:cNvGrpSpPr>
            <a:grpSpLocks/>
          </p:cNvGrpSpPr>
          <p:nvPr/>
        </p:nvGrpSpPr>
        <p:grpSpPr bwMode="auto">
          <a:xfrm>
            <a:off x="2209800" y="5638800"/>
            <a:ext cx="3962400" cy="152400"/>
            <a:chOff x="1392" y="3696"/>
            <a:chExt cx="2496" cy="96"/>
          </a:xfrm>
        </p:grpSpPr>
        <p:sp>
          <p:nvSpPr>
            <p:cNvPr id="100360" name="AutoShape 8"/>
            <p:cNvSpPr>
              <a:spLocks noChangeArrowheads="1"/>
            </p:cNvSpPr>
            <p:nvPr/>
          </p:nvSpPr>
          <p:spPr bwMode="auto">
            <a:xfrm>
              <a:off x="1824" y="3696"/>
              <a:ext cx="1536" cy="96"/>
            </a:xfrm>
            <a:prstGeom prst="rightArrow">
              <a:avLst>
                <a:gd name="adj1" fmla="val 50000"/>
                <a:gd name="adj2" fmla="val 400000"/>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100361" name="AutoShape 9"/>
            <p:cNvSpPr>
              <a:spLocks noChangeArrowheads="1"/>
            </p:cNvSpPr>
            <p:nvPr/>
          </p:nvSpPr>
          <p:spPr bwMode="auto">
            <a:xfrm>
              <a:off x="3600" y="3696"/>
              <a:ext cx="288" cy="96"/>
            </a:xfrm>
            <a:prstGeom prst="leftArrow">
              <a:avLst>
                <a:gd name="adj1" fmla="val 50000"/>
                <a:gd name="adj2" fmla="val 75000"/>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100362" name="AutoShape 10"/>
            <p:cNvSpPr>
              <a:spLocks noChangeArrowheads="1"/>
            </p:cNvSpPr>
            <p:nvPr/>
          </p:nvSpPr>
          <p:spPr bwMode="auto">
            <a:xfrm>
              <a:off x="1392" y="3696"/>
              <a:ext cx="192" cy="96"/>
            </a:xfrm>
            <a:prstGeom prst="leftArrow">
              <a:avLst>
                <a:gd name="adj1" fmla="val 50000"/>
                <a:gd name="adj2" fmla="val 50000"/>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grpSp>
    </p:spTree>
    <p:extLst>
      <p:ext uri="{BB962C8B-B14F-4D97-AF65-F5344CB8AC3E}">
        <p14:creationId xmlns:p14="http://schemas.microsoft.com/office/powerpoint/2010/main" val="39108703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p:cNvSpPr>
          <p:nvPr>
            <p:ph type="title"/>
          </p:nvPr>
        </p:nvSpPr>
        <p:spPr/>
        <p:txBody>
          <a:bodyPr/>
          <a:lstStyle/>
          <a:p>
            <a:pPr eaLnBrk="1" hangingPunct="1"/>
            <a:r>
              <a:rPr lang="en-GB" altLang="en-US"/>
              <a:t>Rescue effect</a:t>
            </a:r>
          </a:p>
        </p:txBody>
      </p:sp>
      <p:sp>
        <p:nvSpPr>
          <p:cNvPr id="98307" name="Rectangle 3"/>
          <p:cNvSpPr>
            <a:spLocks noGrp="1"/>
          </p:cNvSpPr>
          <p:nvPr>
            <p:ph type="body" idx="1"/>
          </p:nvPr>
        </p:nvSpPr>
        <p:spPr/>
        <p:txBody>
          <a:bodyPr/>
          <a:lstStyle/>
          <a:p>
            <a:pPr eaLnBrk="1" hangingPunct="1"/>
            <a:r>
              <a:rPr lang="en-GB" altLang="en-US"/>
              <a:t>The rescue effect can create alternative stable states, with the effect that the metapopulation becomes extinct if reduced below a threshold fraction</a:t>
            </a:r>
            <a:endParaRPr lang="en-GB" altLang="en-US" i="1"/>
          </a:p>
        </p:txBody>
      </p:sp>
    </p:spTree>
    <p:extLst>
      <p:ext uri="{BB962C8B-B14F-4D97-AF65-F5344CB8AC3E}">
        <p14:creationId xmlns:p14="http://schemas.microsoft.com/office/powerpoint/2010/main" val="344012712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r>
              <a:rPr lang="en-GB" dirty="0"/>
              <a:t>Work out the effect of the rescue effect for yourself in </a:t>
            </a:r>
            <a:r>
              <a:rPr lang="en-GB" i="1" dirty="0"/>
              <a:t>Practical 1</a:t>
            </a:r>
            <a:r>
              <a:rPr lang="en-GB" dirty="0"/>
              <a:t>. </a:t>
            </a:r>
          </a:p>
        </p:txBody>
      </p:sp>
    </p:spTree>
    <p:extLst>
      <p:ext uri="{BB962C8B-B14F-4D97-AF65-F5344CB8AC3E}">
        <p14:creationId xmlns:p14="http://schemas.microsoft.com/office/powerpoint/2010/main" val="2206689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p:cNvSpPr>
          <p:nvPr>
            <p:ph type="title"/>
          </p:nvPr>
        </p:nvSpPr>
        <p:spPr/>
        <p:txBody>
          <a:bodyPr/>
          <a:lstStyle/>
          <a:p>
            <a:pPr eaLnBrk="1" hangingPunct="1"/>
            <a:r>
              <a:rPr lang="en-GB" altLang="en-US"/>
              <a:t>Learning outcomes</a:t>
            </a:r>
            <a:endParaRPr lang="en-US" altLang="en-US"/>
          </a:p>
        </p:txBody>
      </p:sp>
      <p:sp>
        <p:nvSpPr>
          <p:cNvPr id="102403" name="Rectangle 3"/>
          <p:cNvSpPr>
            <a:spLocks noGrp="1"/>
          </p:cNvSpPr>
          <p:nvPr>
            <p:ph type="body" idx="1"/>
          </p:nvPr>
        </p:nvSpPr>
        <p:spPr/>
        <p:txBody>
          <a:bodyPr/>
          <a:lstStyle/>
          <a:p>
            <a:pPr eaLnBrk="1" hangingPunct="1"/>
            <a:r>
              <a:rPr lang="en-GB" altLang="en-US" dirty="0"/>
              <a:t>Understand how the models can be derived from first principles. </a:t>
            </a:r>
          </a:p>
          <a:p>
            <a:r>
              <a:rPr lang="en-GB" altLang="en-US" dirty="0"/>
              <a:t>Even though this might bring you back </a:t>
            </a:r>
            <a:r>
              <a:rPr lang="en-GB" altLang="en-US"/>
              <a:t>to well- </a:t>
            </a:r>
            <a:r>
              <a:rPr lang="en-GB" altLang="en-US" dirty="0"/>
              <a:t>known generic models (here, the logistic model in case of the metapopulation model)  this detail allows you to gain insight and develop the model </a:t>
            </a:r>
            <a:r>
              <a:rPr lang="en-GB" altLang="en-US" dirty="0" err="1"/>
              <a:t>futher</a:t>
            </a:r>
            <a:r>
              <a:rPr lang="en-GB" altLang="en-US" dirty="0"/>
              <a:t>. </a:t>
            </a:r>
            <a:endParaRPr lang="en-US" altLang="en-US" dirty="0"/>
          </a:p>
        </p:txBody>
      </p:sp>
    </p:spTree>
    <p:extLst>
      <p:ext uri="{BB962C8B-B14F-4D97-AF65-F5344CB8AC3E}">
        <p14:creationId xmlns:p14="http://schemas.microsoft.com/office/powerpoint/2010/main" val="1641994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p:cNvSpPr>
          <p:nvPr>
            <p:ph type="title"/>
          </p:nvPr>
        </p:nvSpPr>
        <p:spPr/>
        <p:txBody>
          <a:bodyPr/>
          <a:lstStyle/>
          <a:p>
            <a:pPr eaLnBrk="1" hangingPunct="1"/>
            <a:r>
              <a:rPr lang="en-GB" altLang="en-US" dirty="0" err="1"/>
              <a:t>Metapopulations</a:t>
            </a:r>
            <a:endParaRPr lang="en-GB" altLang="en-US" dirty="0"/>
          </a:p>
        </p:txBody>
      </p:sp>
      <p:sp>
        <p:nvSpPr>
          <p:cNvPr id="69635" name="Rectangle 3"/>
          <p:cNvSpPr>
            <a:spLocks noGrp="1"/>
          </p:cNvSpPr>
          <p:nvPr>
            <p:ph type="body" idx="1"/>
          </p:nvPr>
        </p:nvSpPr>
        <p:spPr/>
        <p:txBody>
          <a:bodyPr/>
          <a:lstStyle/>
          <a:p>
            <a:pPr eaLnBrk="1" hangingPunct="1"/>
            <a:r>
              <a:rPr lang="en-GB" altLang="en-US" dirty="0"/>
              <a:t>The idea of a population of populations goes back to Andrewartha and Birch (1954) and Nicholson and Bailey (1934)</a:t>
            </a:r>
          </a:p>
          <a:p>
            <a:pPr eaLnBrk="1" hangingPunct="1"/>
            <a:r>
              <a:rPr lang="en-GB" altLang="en-US" dirty="0"/>
              <a:t>Richard </a:t>
            </a:r>
            <a:r>
              <a:rPr lang="en-GB" altLang="en-US" dirty="0" err="1"/>
              <a:t>Levins</a:t>
            </a:r>
            <a:r>
              <a:rPr lang="en-GB" altLang="en-US" dirty="0"/>
              <a:t> coined the term in 1969</a:t>
            </a:r>
          </a:p>
          <a:p>
            <a:pPr eaLnBrk="1" hangingPunct="1"/>
            <a:r>
              <a:rPr lang="en-GB" altLang="en-US" dirty="0"/>
              <a:t>The idea is related to McArthur and Wilson’s island biogeography </a:t>
            </a:r>
          </a:p>
          <a:p>
            <a:pPr eaLnBrk="1" hangingPunct="1">
              <a:buFont typeface="Arial" panose="020B0604020202020204" pitchFamily="34" charset="0"/>
              <a:buNone/>
            </a:pPr>
            <a:endParaRPr lang="en-GB" altLang="en-US" dirty="0"/>
          </a:p>
        </p:txBody>
      </p:sp>
    </p:spTree>
    <p:extLst>
      <p:ext uri="{BB962C8B-B14F-4D97-AF65-F5344CB8AC3E}">
        <p14:creationId xmlns:p14="http://schemas.microsoft.com/office/powerpoint/2010/main" val="1320264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8" name="Rectangle 2"/>
          <p:cNvSpPr>
            <a:spLocks noGrp="1"/>
          </p:cNvSpPr>
          <p:nvPr>
            <p:ph type="title"/>
          </p:nvPr>
        </p:nvSpPr>
        <p:spPr/>
        <p:txBody>
          <a:bodyPr/>
          <a:lstStyle/>
          <a:p>
            <a:pPr eaLnBrk="1" hangingPunct="1"/>
            <a:r>
              <a:rPr lang="en-GB" altLang="en-US"/>
              <a:t>The Metapopulation Concept</a:t>
            </a:r>
          </a:p>
        </p:txBody>
      </p:sp>
      <p:sp>
        <p:nvSpPr>
          <p:cNvPr id="123907" name="Rectangle 3"/>
          <p:cNvSpPr>
            <a:spLocks noGrp="1"/>
          </p:cNvSpPr>
          <p:nvPr>
            <p:ph type="body" idx="1"/>
          </p:nvPr>
        </p:nvSpPr>
        <p:spPr/>
        <p:txBody>
          <a:bodyPr/>
          <a:lstStyle/>
          <a:p>
            <a:pPr eaLnBrk="1" hangingPunct="1"/>
            <a:r>
              <a:rPr lang="en-GB" altLang="en-US" sz="2400"/>
              <a:t>Metapopulation:</a:t>
            </a:r>
            <a:r>
              <a:rPr lang="en-GB" altLang="en-US" sz="2800"/>
              <a:t> </a:t>
            </a:r>
          </a:p>
          <a:p>
            <a:pPr lvl="2" eaLnBrk="1" hangingPunct="1">
              <a:buFont typeface="Arial" panose="020B0604020202020204" pitchFamily="34" charset="0"/>
              <a:buNone/>
            </a:pPr>
            <a:r>
              <a:rPr lang="en-GB" altLang="en-US" sz="2800"/>
              <a:t>A population of populations</a:t>
            </a:r>
          </a:p>
          <a:p>
            <a:pPr lvl="2" eaLnBrk="1" hangingPunct="1">
              <a:buFont typeface="Arial" panose="020B0604020202020204" pitchFamily="34" charset="0"/>
              <a:buNone/>
            </a:pPr>
            <a:endParaRPr lang="en-GB" altLang="en-US" sz="2800"/>
          </a:p>
          <a:p>
            <a:pPr eaLnBrk="1" hangingPunct="1"/>
            <a:r>
              <a:rPr lang="en-GB" altLang="en-US" sz="2800"/>
              <a:t>Small populations are prone to become extinct</a:t>
            </a:r>
          </a:p>
          <a:p>
            <a:pPr eaLnBrk="1" hangingPunct="1"/>
            <a:r>
              <a:rPr lang="en-GB" altLang="en-US" sz="2800"/>
              <a:t>This can be due to external factors </a:t>
            </a:r>
          </a:p>
          <a:p>
            <a:pPr eaLnBrk="1" hangingPunct="1"/>
            <a:r>
              <a:rPr lang="en-GB" altLang="en-US" sz="2800"/>
              <a:t>Or through chance fluctuations (demographic stochasticity) </a:t>
            </a:r>
          </a:p>
          <a:p>
            <a:pPr eaLnBrk="1" hangingPunct="1"/>
            <a:r>
              <a:rPr lang="en-GB" altLang="en-US" sz="2800"/>
              <a:t>Regional persistence despite local extinction</a:t>
            </a:r>
          </a:p>
          <a:p>
            <a:pPr eaLnBrk="1" hangingPunct="1">
              <a:buFont typeface="Arial" panose="020B0604020202020204" pitchFamily="34" charset="0"/>
              <a:buNone/>
            </a:pPr>
            <a:endParaRPr lang="en-GB" altLang="en-US" sz="2800"/>
          </a:p>
        </p:txBody>
      </p:sp>
    </p:spTree>
    <p:extLst>
      <p:ext uri="{BB962C8B-B14F-4D97-AF65-F5344CB8AC3E}">
        <p14:creationId xmlns:p14="http://schemas.microsoft.com/office/powerpoint/2010/main" val="6312599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390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23907">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23907">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23907">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23907">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2390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build="p"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p:cNvSpPr>
          <p:nvPr>
            <p:ph type="title"/>
          </p:nvPr>
        </p:nvSpPr>
        <p:spPr/>
        <p:txBody>
          <a:bodyPr/>
          <a:lstStyle/>
          <a:p>
            <a:pPr eaLnBrk="1" hangingPunct="1"/>
            <a:r>
              <a:rPr lang="en-GB" altLang="en-US"/>
              <a:t>Metapopulation Theory</a:t>
            </a:r>
          </a:p>
        </p:txBody>
      </p:sp>
      <p:sp>
        <p:nvSpPr>
          <p:cNvPr id="71683" name="Rectangle 3"/>
          <p:cNvSpPr>
            <a:spLocks noGrp="1"/>
          </p:cNvSpPr>
          <p:nvPr>
            <p:ph type="body" idx="1"/>
          </p:nvPr>
        </p:nvSpPr>
        <p:spPr/>
        <p:txBody>
          <a:bodyPr/>
          <a:lstStyle/>
          <a:p>
            <a:pPr eaLnBrk="1" hangingPunct="1">
              <a:lnSpc>
                <a:spcPct val="90000"/>
              </a:lnSpc>
            </a:pPr>
            <a:r>
              <a:rPr lang="en-GB" altLang="en-US"/>
              <a:t>Major assumption of metapopulation theory:</a:t>
            </a:r>
          </a:p>
          <a:p>
            <a:pPr eaLnBrk="1" hangingPunct="1">
              <a:lnSpc>
                <a:spcPct val="90000"/>
              </a:lnSpc>
            </a:pPr>
            <a:r>
              <a:rPr lang="en-GB" altLang="en-US"/>
              <a:t>Local population dynamics are fast compared to the lifetime of a local population</a:t>
            </a:r>
          </a:p>
          <a:p>
            <a:pPr eaLnBrk="1" hangingPunct="1">
              <a:lnSpc>
                <a:spcPct val="90000"/>
              </a:lnSpc>
            </a:pPr>
            <a:r>
              <a:rPr lang="en-GB" altLang="en-US"/>
              <a:t>The local densities reach equilibrium quickly after colonisation</a:t>
            </a:r>
          </a:p>
          <a:p>
            <a:pPr eaLnBrk="1" hangingPunct="1">
              <a:lnSpc>
                <a:spcPct val="90000"/>
              </a:lnSpc>
            </a:pPr>
            <a:r>
              <a:rPr lang="en-GB" altLang="en-US"/>
              <a:t>All patches are the same</a:t>
            </a:r>
          </a:p>
        </p:txBody>
      </p:sp>
    </p:spTree>
    <p:extLst>
      <p:ext uri="{BB962C8B-B14F-4D97-AF65-F5344CB8AC3E}">
        <p14:creationId xmlns:p14="http://schemas.microsoft.com/office/powerpoint/2010/main" val="284728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81000" y="685800"/>
            <a:ext cx="8305800" cy="5562600"/>
          </a:xfrm>
          <a:prstGeom prst="rect">
            <a:avLst/>
          </a:prstGeom>
          <a:solidFill>
            <a:srgbClr val="CC00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72707" name="Oval 3"/>
          <p:cNvSpPr>
            <a:spLocks noChangeArrowheads="1"/>
          </p:cNvSpPr>
          <p:nvPr/>
        </p:nvSpPr>
        <p:spPr bwMode="auto">
          <a:xfrm>
            <a:off x="827088" y="2209800"/>
            <a:ext cx="990600" cy="990600"/>
          </a:xfrm>
          <a:prstGeom prst="ellipse">
            <a:avLst/>
          </a:prstGeom>
          <a:solidFill>
            <a:srgbClr val="0000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72708" name="Oval 4"/>
          <p:cNvSpPr>
            <a:spLocks noChangeArrowheads="1"/>
          </p:cNvSpPr>
          <p:nvPr/>
        </p:nvSpPr>
        <p:spPr bwMode="auto">
          <a:xfrm>
            <a:off x="6553200" y="838200"/>
            <a:ext cx="990600" cy="990600"/>
          </a:xfrm>
          <a:prstGeom prst="ellipse">
            <a:avLst/>
          </a:prstGeom>
          <a:solidFill>
            <a:schemeClr val="bg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72709" name="Oval 5"/>
          <p:cNvSpPr>
            <a:spLocks noChangeArrowheads="1"/>
          </p:cNvSpPr>
          <p:nvPr/>
        </p:nvSpPr>
        <p:spPr bwMode="auto">
          <a:xfrm>
            <a:off x="2195513" y="3429000"/>
            <a:ext cx="990600" cy="990600"/>
          </a:xfrm>
          <a:prstGeom prst="ellipse">
            <a:avLst/>
          </a:prstGeom>
          <a:solidFill>
            <a:schemeClr val="bg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72710" name="Oval 6"/>
          <p:cNvSpPr>
            <a:spLocks noChangeArrowheads="1"/>
          </p:cNvSpPr>
          <p:nvPr/>
        </p:nvSpPr>
        <p:spPr bwMode="auto">
          <a:xfrm>
            <a:off x="900113" y="4419600"/>
            <a:ext cx="990600" cy="990600"/>
          </a:xfrm>
          <a:prstGeom prst="ellipse">
            <a:avLst/>
          </a:prstGeom>
          <a:solidFill>
            <a:schemeClr val="bg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72711" name="Oval 7"/>
          <p:cNvSpPr>
            <a:spLocks noChangeArrowheads="1"/>
          </p:cNvSpPr>
          <p:nvPr/>
        </p:nvSpPr>
        <p:spPr bwMode="auto">
          <a:xfrm>
            <a:off x="3132138" y="1371600"/>
            <a:ext cx="990600" cy="990600"/>
          </a:xfrm>
          <a:prstGeom prst="ellipse">
            <a:avLst/>
          </a:prstGeom>
          <a:solidFill>
            <a:schemeClr val="bg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72712" name="Oval 8"/>
          <p:cNvSpPr>
            <a:spLocks noChangeArrowheads="1"/>
          </p:cNvSpPr>
          <p:nvPr/>
        </p:nvSpPr>
        <p:spPr bwMode="auto">
          <a:xfrm>
            <a:off x="4267200" y="2057400"/>
            <a:ext cx="1371600" cy="1295400"/>
          </a:xfrm>
          <a:prstGeom prst="ellipse">
            <a:avLst/>
          </a:prstGeom>
          <a:solidFill>
            <a:schemeClr val="bg2"/>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72713" name="Oval 9"/>
          <p:cNvSpPr>
            <a:spLocks noChangeArrowheads="1"/>
          </p:cNvSpPr>
          <p:nvPr/>
        </p:nvSpPr>
        <p:spPr bwMode="auto">
          <a:xfrm>
            <a:off x="6516688" y="4648200"/>
            <a:ext cx="1447800" cy="1524000"/>
          </a:xfrm>
          <a:prstGeom prst="ellipse">
            <a:avLst/>
          </a:prstGeom>
          <a:solidFill>
            <a:schemeClr val="bg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72714" name="Oval 10"/>
          <p:cNvSpPr>
            <a:spLocks noChangeArrowheads="1"/>
          </p:cNvSpPr>
          <p:nvPr/>
        </p:nvSpPr>
        <p:spPr bwMode="auto">
          <a:xfrm>
            <a:off x="1752600" y="838200"/>
            <a:ext cx="990600" cy="990600"/>
          </a:xfrm>
          <a:prstGeom prst="ellipse">
            <a:avLst/>
          </a:prstGeom>
          <a:solidFill>
            <a:schemeClr val="bg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72715" name="Oval 11"/>
          <p:cNvSpPr>
            <a:spLocks noChangeArrowheads="1"/>
          </p:cNvSpPr>
          <p:nvPr/>
        </p:nvSpPr>
        <p:spPr bwMode="auto">
          <a:xfrm>
            <a:off x="4267200" y="4267200"/>
            <a:ext cx="1143000" cy="1066800"/>
          </a:xfrm>
          <a:prstGeom prst="ellipse">
            <a:avLst/>
          </a:prstGeom>
          <a:solidFill>
            <a:schemeClr val="bg2"/>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72716" name="Oval 12"/>
          <p:cNvSpPr>
            <a:spLocks noChangeArrowheads="1"/>
          </p:cNvSpPr>
          <p:nvPr/>
        </p:nvSpPr>
        <p:spPr bwMode="auto">
          <a:xfrm>
            <a:off x="6781800" y="2362200"/>
            <a:ext cx="990600" cy="990600"/>
          </a:xfrm>
          <a:prstGeom prst="ellipse">
            <a:avLst/>
          </a:prstGeom>
          <a:solidFill>
            <a:srgbClr val="0000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172045" name="Oval 13"/>
          <p:cNvSpPr>
            <a:spLocks noChangeArrowheads="1"/>
          </p:cNvSpPr>
          <p:nvPr/>
        </p:nvSpPr>
        <p:spPr bwMode="auto">
          <a:xfrm>
            <a:off x="6750050" y="2366963"/>
            <a:ext cx="1062038" cy="990600"/>
          </a:xfrm>
          <a:prstGeom prst="ellipse">
            <a:avLst/>
          </a:prstGeom>
          <a:solidFill>
            <a:schemeClr val="bg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172046" name="Oval 14"/>
          <p:cNvSpPr>
            <a:spLocks noChangeArrowheads="1"/>
          </p:cNvSpPr>
          <p:nvPr/>
        </p:nvSpPr>
        <p:spPr bwMode="auto">
          <a:xfrm>
            <a:off x="1763713" y="838200"/>
            <a:ext cx="990600" cy="990600"/>
          </a:xfrm>
          <a:prstGeom prst="ellipse">
            <a:avLst/>
          </a:prstGeom>
          <a:solidFill>
            <a:srgbClr val="0000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172047" name="Oval 15"/>
          <p:cNvSpPr>
            <a:spLocks noChangeArrowheads="1"/>
          </p:cNvSpPr>
          <p:nvPr/>
        </p:nvSpPr>
        <p:spPr bwMode="auto">
          <a:xfrm>
            <a:off x="4279900" y="2057400"/>
            <a:ext cx="1371600" cy="1295400"/>
          </a:xfrm>
          <a:prstGeom prst="ellipse">
            <a:avLst/>
          </a:prstGeom>
          <a:solidFill>
            <a:srgbClr val="0000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172048" name="Oval 16"/>
          <p:cNvSpPr>
            <a:spLocks noChangeArrowheads="1"/>
          </p:cNvSpPr>
          <p:nvPr/>
        </p:nvSpPr>
        <p:spPr bwMode="auto">
          <a:xfrm>
            <a:off x="4267200" y="4267200"/>
            <a:ext cx="1143000" cy="1066800"/>
          </a:xfrm>
          <a:prstGeom prst="ellipse">
            <a:avLst/>
          </a:prstGeom>
          <a:solidFill>
            <a:srgbClr val="0000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172049" name="Oval 17"/>
          <p:cNvSpPr>
            <a:spLocks noChangeArrowheads="1"/>
          </p:cNvSpPr>
          <p:nvPr/>
        </p:nvSpPr>
        <p:spPr bwMode="auto">
          <a:xfrm>
            <a:off x="6534150" y="838200"/>
            <a:ext cx="990600" cy="990600"/>
          </a:xfrm>
          <a:prstGeom prst="ellipse">
            <a:avLst/>
          </a:prstGeom>
          <a:solidFill>
            <a:srgbClr val="0000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172050" name="Oval 18"/>
          <p:cNvSpPr>
            <a:spLocks noChangeArrowheads="1"/>
          </p:cNvSpPr>
          <p:nvPr/>
        </p:nvSpPr>
        <p:spPr bwMode="auto">
          <a:xfrm>
            <a:off x="4221163" y="4267200"/>
            <a:ext cx="1214437" cy="1066800"/>
          </a:xfrm>
          <a:prstGeom prst="ellipse">
            <a:avLst/>
          </a:prstGeom>
          <a:solidFill>
            <a:schemeClr val="bg2"/>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Tree>
    <p:extLst>
      <p:ext uri="{BB962C8B-B14F-4D97-AF65-F5344CB8AC3E}">
        <p14:creationId xmlns:p14="http://schemas.microsoft.com/office/powerpoint/2010/main" val="23642163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204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7204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7204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7204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7204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7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45" grpId="0" animBg="1"/>
      <p:bldP spid="172046" grpId="0" animBg="1"/>
      <p:bldP spid="172047" grpId="0" animBg="1"/>
      <p:bldP spid="172048" grpId="0" animBg="1"/>
      <p:bldP spid="172049" grpId="0" animBg="1"/>
      <p:bldP spid="17205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p:cNvSpPr>
          <p:nvPr>
            <p:ph type="title"/>
          </p:nvPr>
        </p:nvSpPr>
        <p:spPr/>
        <p:txBody>
          <a:bodyPr/>
          <a:lstStyle/>
          <a:p>
            <a:pPr eaLnBrk="1" hangingPunct="1"/>
            <a:r>
              <a:rPr lang="en-GB" altLang="en-US"/>
              <a:t>Metapopulation Theory</a:t>
            </a:r>
          </a:p>
        </p:txBody>
      </p:sp>
      <p:sp>
        <p:nvSpPr>
          <p:cNvPr id="73731" name="Rectangle 3"/>
          <p:cNvSpPr>
            <a:spLocks noGrp="1"/>
          </p:cNvSpPr>
          <p:nvPr>
            <p:ph type="body" idx="1"/>
          </p:nvPr>
        </p:nvSpPr>
        <p:spPr/>
        <p:txBody>
          <a:bodyPr/>
          <a:lstStyle/>
          <a:p>
            <a:pPr eaLnBrk="1" hangingPunct="1"/>
            <a:r>
              <a:rPr lang="en-GB" altLang="en-US"/>
              <a:t>The number of occupied patches, rather than the number of individuals is the variable of interest</a:t>
            </a:r>
          </a:p>
          <a:p>
            <a:pPr eaLnBrk="1" hangingPunct="1"/>
            <a:r>
              <a:rPr lang="en-GB" altLang="en-US"/>
              <a:t>it is sufficient to know how many patches are occupied</a:t>
            </a:r>
          </a:p>
          <a:p>
            <a:pPr eaLnBrk="1" hangingPunct="1"/>
            <a:endParaRPr lang="en-GB" altLang="en-US"/>
          </a:p>
          <a:p>
            <a:pPr eaLnBrk="1" hangingPunct="1">
              <a:buFont typeface="Arial" panose="020B0604020202020204" pitchFamily="34" charset="0"/>
              <a:buNone/>
            </a:pPr>
            <a:r>
              <a:rPr lang="en-GB" altLang="en-US"/>
              <a:t>  </a:t>
            </a:r>
            <a:r>
              <a:rPr lang="en-GB" altLang="en-US" i="1"/>
              <a:t>p</a:t>
            </a:r>
            <a:r>
              <a:rPr lang="en-GB" altLang="en-US"/>
              <a:t> = fraction of patches occupied</a:t>
            </a:r>
          </a:p>
        </p:txBody>
      </p:sp>
    </p:spTree>
    <p:extLst>
      <p:ext uri="{BB962C8B-B14F-4D97-AF65-F5344CB8AC3E}">
        <p14:creationId xmlns:p14="http://schemas.microsoft.com/office/powerpoint/2010/main" val="2646225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p:cNvSpPr>
          <p:nvPr>
            <p:ph type="title"/>
          </p:nvPr>
        </p:nvSpPr>
        <p:spPr/>
        <p:txBody>
          <a:bodyPr/>
          <a:lstStyle/>
          <a:p>
            <a:pPr eaLnBrk="1" hangingPunct="1"/>
            <a:r>
              <a:rPr lang="en-GB" altLang="en-US"/>
              <a:t>Metapopulation Theory</a:t>
            </a:r>
          </a:p>
        </p:txBody>
      </p:sp>
      <p:sp>
        <p:nvSpPr>
          <p:cNvPr id="74755" name="Rectangle 3"/>
          <p:cNvSpPr>
            <a:spLocks noGrp="1"/>
          </p:cNvSpPr>
          <p:nvPr>
            <p:ph type="body" idx="1"/>
          </p:nvPr>
        </p:nvSpPr>
        <p:spPr/>
        <p:txBody>
          <a:bodyPr/>
          <a:lstStyle/>
          <a:p>
            <a:pPr eaLnBrk="1" hangingPunct="1">
              <a:buFont typeface="Arial" panose="020B0604020202020204" pitchFamily="34" charset="0"/>
              <a:buNone/>
            </a:pPr>
            <a:r>
              <a:rPr lang="en-GB" altLang="en-US" dirty="0"/>
              <a:t>Every patch has a similar rate of sending out dispersers (</a:t>
            </a:r>
            <a:r>
              <a:rPr lang="en-GB" altLang="en-US" i="1" dirty="0"/>
              <a:t>m p</a:t>
            </a:r>
            <a:r>
              <a:rPr lang="en-GB" altLang="en-US" dirty="0"/>
              <a:t>), which need to find empty patches (</a:t>
            </a:r>
            <a:r>
              <a:rPr lang="en-GB" altLang="en-US" i="1" dirty="0"/>
              <a:t>1-p</a:t>
            </a:r>
            <a:r>
              <a:rPr lang="en-GB" altLang="en-US" dirty="0"/>
              <a:t>). Colonisation rate </a:t>
            </a:r>
            <a:r>
              <a:rPr lang="en-GB" altLang="en-US" i="1" dirty="0"/>
              <a:t>m p</a:t>
            </a:r>
            <a:r>
              <a:rPr lang="en-GB" altLang="en-US" dirty="0"/>
              <a:t> (</a:t>
            </a:r>
            <a:r>
              <a:rPr lang="en-GB" altLang="en-US" i="1" dirty="0"/>
              <a:t>1-p</a:t>
            </a:r>
            <a:r>
              <a:rPr lang="en-GB" altLang="en-US" dirty="0"/>
              <a:t>)</a:t>
            </a:r>
            <a:endParaRPr lang="en-GB" altLang="en-US" i="1" dirty="0"/>
          </a:p>
          <a:p>
            <a:pPr eaLnBrk="1" hangingPunct="1">
              <a:buFont typeface="Arial" panose="020B0604020202020204" pitchFamily="34" charset="0"/>
              <a:buNone/>
            </a:pPr>
            <a:r>
              <a:rPr lang="en-GB" altLang="en-US" dirty="0"/>
              <a:t>Extinction rate, </a:t>
            </a:r>
            <a:r>
              <a:rPr lang="en-GB" altLang="en-US" i="1" dirty="0"/>
              <a:t>e</a:t>
            </a:r>
            <a:r>
              <a:rPr lang="en-GB" altLang="en-US" dirty="0"/>
              <a:t>, </a:t>
            </a:r>
            <a:r>
              <a:rPr lang="en-GB" altLang="en-US" dirty="0" err="1"/>
              <a:t>nr</a:t>
            </a:r>
            <a:r>
              <a:rPr lang="en-GB" altLang="en-US" dirty="0"/>
              <a:t> of extinctions: </a:t>
            </a:r>
            <a:r>
              <a:rPr lang="en-GB" altLang="en-US" i="1" dirty="0"/>
              <a:t>ep</a:t>
            </a:r>
          </a:p>
          <a:p>
            <a:pPr eaLnBrk="1" hangingPunct="1">
              <a:buFont typeface="Arial" panose="020B0604020202020204" pitchFamily="34" charset="0"/>
              <a:buNone/>
            </a:pPr>
            <a:endParaRPr lang="en-GB" altLang="en-US" i="1" dirty="0"/>
          </a:p>
          <a:p>
            <a:pPr eaLnBrk="1" hangingPunct="1">
              <a:buFont typeface="Arial" panose="020B0604020202020204" pitchFamily="34" charset="0"/>
              <a:buNone/>
            </a:pPr>
            <a:endParaRPr lang="en-GB" altLang="en-US" i="1" dirty="0"/>
          </a:p>
        </p:txBody>
      </p:sp>
      <p:graphicFrame>
        <p:nvGraphicFramePr>
          <p:cNvPr id="74756" name="Object 4"/>
          <p:cNvGraphicFramePr>
            <a:graphicFrameLocks noChangeAspect="1"/>
          </p:cNvGraphicFramePr>
          <p:nvPr/>
        </p:nvGraphicFramePr>
        <p:xfrm>
          <a:off x="1049338" y="4070350"/>
          <a:ext cx="4235450" cy="1339850"/>
        </p:xfrm>
        <a:graphic>
          <a:graphicData uri="http://schemas.openxmlformats.org/presentationml/2006/ole">
            <mc:AlternateContent xmlns:mc="http://schemas.openxmlformats.org/markup-compatibility/2006">
              <mc:Choice xmlns:v="urn:schemas-microsoft-com:vml" Requires="v">
                <p:oleObj name="Equation" r:id="rId2" imgW="1244600" imgH="393700" progId="Equation.3">
                  <p:embed/>
                </p:oleObj>
              </mc:Choice>
              <mc:Fallback>
                <p:oleObj name="Equation" r:id="rId2" imgW="1244600" imgH="3937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9338" y="4070350"/>
                        <a:ext cx="4235450" cy="1339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0293" name="Text Box 5"/>
          <p:cNvSpPr txBox="1">
            <a:spLocks noChangeArrowheads="1"/>
          </p:cNvSpPr>
          <p:nvPr/>
        </p:nvSpPr>
        <p:spPr bwMode="auto">
          <a:xfrm>
            <a:off x="762000" y="5562600"/>
            <a:ext cx="7162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800" dirty="0" err="1">
                <a:latin typeface="+mn-lt"/>
              </a:rPr>
              <a:t>Levins</a:t>
            </a:r>
            <a:r>
              <a:rPr lang="en-GB" altLang="en-US" sz="2800" dirty="0">
                <a:latin typeface="+mn-lt"/>
              </a:rPr>
              <a:t>’ </a:t>
            </a:r>
            <a:r>
              <a:rPr lang="en-GB" altLang="en-US" sz="2800" dirty="0" err="1">
                <a:latin typeface="+mn-lt"/>
              </a:rPr>
              <a:t>metapopulation</a:t>
            </a:r>
            <a:r>
              <a:rPr lang="en-GB" altLang="en-US" sz="2800" dirty="0">
                <a:latin typeface="+mn-lt"/>
              </a:rPr>
              <a:t> model</a:t>
            </a:r>
          </a:p>
        </p:txBody>
      </p:sp>
    </p:spTree>
    <p:extLst>
      <p:ext uri="{BB962C8B-B14F-4D97-AF65-F5344CB8AC3E}">
        <p14:creationId xmlns:p14="http://schemas.microsoft.com/office/powerpoint/2010/main" val="395275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75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402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3" grpId="0"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TYPE" val="MultiChoiceSlide"/>
  <p:tag name="TPQUESTIONXML" val="﻿&lt;?xml version=&quot;1.0&quot; encoding=&quot;utf-8&quot;?&gt;&#10;&lt;questionlist&gt;&#10;    &lt;properties&gt;&#10;        &lt;guid&gt;401FAE132D29489E8FFD317EBB670944&lt;/guid&gt;&#10;        &lt;description /&gt;&#10;        &lt;date&gt;10/12/2016 1:15:37 P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B8F3CC7A2CC046ABA7B713F7AAFDD4A6&lt;/guid&gt;&#10;            &lt;repollguid&gt;5D5BF31943FE4DD4BE5BC8B7DDA82E4F&lt;/repollguid&gt;&#10;            &lt;sourceid&gt;98D2ACF484A345F9B31299CB03D65EEC&lt;/sourceid&gt;&#10;            &lt;questiontext&gt;Suppose the spotted brown owl occupies only 30% of an area, but all of the area is wooded and, in principle, suitable habitat. What would happen if the timber industry would be allowed to clear 40% of the woods?&lt;/questiontext&gt;&#10;            &lt;showresults&gt;True&lt;/showresults&gt;&#10;            &lt;responsegrid&gt;0&lt;/responsegrid&gt;&#10;            &lt;countdowntimer&gt;False&lt;/countdowntimer&gt;&#10;            &lt;countdowntime&gt;30&lt;/countdowntime&gt;&#10;            &lt;correctvalue&gt;1&lt;/correctvalue&gt;&#10;            &lt;incorrectvalue&gt;0&lt;/incorrectvalue&gt;&#10;            &lt;responselimit&gt;1&lt;/responselimit&gt;&#10;            &lt;bulletstyle&gt;2&lt;/bulletstyle&gt;&#10;            &lt;answers&gt;&#10;                &lt;answer&gt;&#10;                    &lt;guid&gt;A72A546C6F624DC28895AB43E590BAD2&lt;/guid&gt;&#10;                    &lt;answertext&gt;It would not affect the owl population&lt;/answertext&gt;&#10;                    &lt;valuetype&gt;0&lt;/valuetype&gt;&#10;                &lt;/answer&gt;&#10;                &lt;answer&gt;&#10;                    &lt;guid&gt;9511C23B15F84913B8F505967B8354A3&lt;/guid&gt;&#10;                    &lt;answertext&gt;Population would reduce by 40%&lt;/answertext&gt;&#10;                    &lt;valuetype&gt;0&lt;/valuetype&gt;&#10;                &lt;/answer&gt;&#10;                &lt;answer&gt;&#10;                    &lt;guid&gt;7EC96B60E4944DD984DD02023E1ACFF7&lt;/guid&gt;&#10;                    &lt;answertext&gt;Population would now occupy 18%&lt;/answertext&gt;&#10;                    &lt;valuetype&gt;0&lt;/valuetype&gt;&#10;                &lt;/answer&gt;&#10;                &lt;answer&gt;&#10;                    &lt;guid&gt;3D5FBADF7D9948218F593D0481453DA4&lt;/guid&gt;&#10;                    &lt;answertext&gt;Owls population will go extinct&lt;/answertext&gt;&#10;                    &lt;valuetype&gt;0&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RESULTS" val="Suppose the spotted brown owl occupies only 30% of an area, but all of the area is wooded and, in principle, suitable habitat. What would happen if the timber industry would be allowed to clear 40% of the woods?[;crlf;]14[;]25[;]14[;]False[;]0[;][;crlf;]3[;]3[;]1[;]1[;crlf;]2[;]0[;]It would not affect the owl population1[;]It would not affect the owl population[;][;crlf;]1[;]0[;]Population would reduce by 40%2[;]Population would reduce by 40%[;][;crlf;]6[;]0[;]Population would now occupy 18%3[;]Population would now occupy 18%[;][;crlf;]5[;]0[;]Owl population will go extinct4[;]Owl population will go extinct[;]"/>
  <p:tag name="HASRESULTS" val="True"/>
  <p:tag name="LIVECHARTING" val="False"/>
  <p:tag name="AUTOOPENPOLL" val="True"/>
  <p:tag name="AUTOFORMATCHART" val="True"/>
</p:tagLst>
</file>

<file path=ppt/tags/tag2.xml><?xml version="1.0" encoding="utf-8"?>
<p:tagLst xmlns:a="http://schemas.openxmlformats.org/drawingml/2006/main" xmlns:r="http://schemas.openxmlformats.org/officeDocument/2006/relationships" xmlns:p="http://schemas.openxmlformats.org/presentationml/2006/main">
  <p:tag name="ZEROBASED" val="False"/>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4387</TotalTime>
  <Words>1238</Words>
  <Application>Microsoft Office PowerPoint</Application>
  <PresentationFormat>On-screen Show (4:3)</PresentationFormat>
  <Paragraphs>164</Paragraphs>
  <Slides>37</Slides>
  <Notes>3</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44" baseType="lpstr">
      <vt:lpstr>Arial</vt:lpstr>
      <vt:lpstr>Calibri</vt:lpstr>
      <vt:lpstr>Calibri Light</vt:lpstr>
      <vt:lpstr>Comic Sans MS</vt:lpstr>
      <vt:lpstr>Times New Roman</vt:lpstr>
      <vt:lpstr>Office Theme</vt:lpstr>
      <vt:lpstr>Equation</vt:lpstr>
      <vt:lpstr>2023-24 1-3 Single species models, stability, metapopulations  Metapopulations  </vt:lpstr>
      <vt:lpstr>Outline</vt:lpstr>
      <vt:lpstr>Logistic growth</vt:lpstr>
      <vt:lpstr>Metapopulations</vt:lpstr>
      <vt:lpstr>The Metapopulation Concept</vt:lpstr>
      <vt:lpstr>Metapopulation Theory</vt:lpstr>
      <vt:lpstr>PowerPoint Presentation</vt:lpstr>
      <vt:lpstr>Metapopulation Theory</vt:lpstr>
      <vt:lpstr>Metapopulation Theory</vt:lpstr>
      <vt:lpstr>Metapopulation Theory</vt:lpstr>
      <vt:lpstr>Metapopulation Theory</vt:lpstr>
      <vt:lpstr>Metapopulation Theory</vt:lpstr>
      <vt:lpstr>Metapopulation Theory</vt:lpstr>
      <vt:lpstr>Habitat destruction</vt:lpstr>
      <vt:lpstr>Habitat destruction</vt:lpstr>
      <vt:lpstr>Suppose that at equilibrium, the spotted brown owl population occupies only 30% of an area, but all of the area is wooded and, in principle, suitable habitat. What would happen if the timber industry would be allowed to clear 40% of the woods?</vt:lpstr>
      <vt:lpstr>Metapopulations</vt:lpstr>
      <vt:lpstr>The Spotted Owl Debate</vt:lpstr>
      <vt:lpstr>The Spotted Owl Debate</vt:lpstr>
      <vt:lpstr>The Spotted Owl Debate</vt:lpstr>
      <vt:lpstr>PowerPoint Presentation</vt:lpstr>
      <vt:lpstr>The decrease in spotted owl habitat in Eastern Washington 1996-2017 </vt:lpstr>
      <vt:lpstr>The Spotted Owl Debate</vt:lpstr>
      <vt:lpstr>The Spotted Owl Debate</vt:lpstr>
      <vt:lpstr>The Spotted Owl Debate</vt:lpstr>
      <vt:lpstr>The Spotted Owl Debate</vt:lpstr>
      <vt:lpstr>PowerPoint Presentation</vt:lpstr>
      <vt:lpstr>PowerPoint Presentation</vt:lpstr>
      <vt:lpstr>Examples of Metapopulations </vt:lpstr>
      <vt:lpstr>Examples of Metapopulations </vt:lpstr>
      <vt:lpstr>Metapopulations and carrying capacity</vt:lpstr>
      <vt:lpstr>Rescue effect</vt:lpstr>
      <vt:lpstr>Rescue effect</vt:lpstr>
      <vt:lpstr>Rescue effect</vt:lpstr>
      <vt:lpstr>Rescue effect</vt:lpstr>
      <vt:lpstr>PowerPoint Presentation</vt:lpstr>
      <vt:lpstr>Learning outcomes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Qualitative behaviour of ecological models</dc:title>
  <dc:creator>Vincent</dc:creator>
  <cp:lastModifiedBy>Jansen, Vincent</cp:lastModifiedBy>
  <cp:revision>53</cp:revision>
  <dcterms:created xsi:type="dcterms:W3CDTF">2017-02-24T16:44:19Z</dcterms:created>
  <dcterms:modified xsi:type="dcterms:W3CDTF">2024-01-30T08:26:12Z</dcterms:modified>
</cp:coreProperties>
</file>